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62" r:id="rId5"/>
    <p:sldId id="260" r:id="rId6"/>
    <p:sldId id="272" r:id="rId7"/>
    <p:sldId id="273" r:id="rId8"/>
    <p:sldId id="263" r:id="rId9"/>
    <p:sldId id="264" r:id="rId10"/>
    <p:sldId id="267" r:id="rId11"/>
    <p:sldId id="269" r:id="rId12"/>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BDBED569-4797-4DF1-A0F4-6AAB3CD982D8}" styleName="淡色スタイル 3 - アクセント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83" autoAdjust="0"/>
    <p:restoredTop sz="94660"/>
  </p:normalViewPr>
  <p:slideViewPr>
    <p:cSldViewPr snapToGrid="0">
      <p:cViewPr varScale="1">
        <p:scale>
          <a:sx n="78" d="100"/>
          <a:sy n="78" d="100"/>
        </p:scale>
        <p:origin x="216" y="6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BCF0C79A-204B-4683-A216-CA50FB62A3B4}" type="datetimeFigureOut">
              <a:rPr kumimoji="1" lang="ja-JP" altLang="en-US" smtClean="0"/>
              <a:t>2019/7/24</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1A44B5EB-2BA1-4064-85E6-244EF322F38D}" type="slidenum">
              <a:rPr kumimoji="1" lang="ja-JP" altLang="en-US" smtClean="0"/>
              <a:t>‹#›</a:t>
            </a:fld>
            <a:endParaRPr kumimoji="1" lang="ja-JP" altLang="en-US" dirty="0"/>
          </a:p>
        </p:txBody>
      </p:sp>
    </p:spTree>
    <p:extLst>
      <p:ext uri="{BB962C8B-B14F-4D97-AF65-F5344CB8AC3E}">
        <p14:creationId xmlns:p14="http://schemas.microsoft.com/office/powerpoint/2010/main" val="32101595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BCF0C79A-204B-4683-A216-CA50FB62A3B4}" type="datetimeFigureOut">
              <a:rPr kumimoji="1" lang="ja-JP" altLang="en-US" smtClean="0"/>
              <a:t>2019/7/24</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1A44B5EB-2BA1-4064-85E6-244EF322F38D}" type="slidenum">
              <a:rPr kumimoji="1" lang="ja-JP" altLang="en-US" smtClean="0"/>
              <a:t>‹#›</a:t>
            </a:fld>
            <a:endParaRPr kumimoji="1" lang="ja-JP" altLang="en-US" dirty="0"/>
          </a:p>
        </p:txBody>
      </p:sp>
    </p:spTree>
    <p:extLst>
      <p:ext uri="{BB962C8B-B14F-4D97-AF65-F5344CB8AC3E}">
        <p14:creationId xmlns:p14="http://schemas.microsoft.com/office/powerpoint/2010/main" val="8163272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BCF0C79A-204B-4683-A216-CA50FB62A3B4}" type="datetimeFigureOut">
              <a:rPr kumimoji="1" lang="ja-JP" altLang="en-US" smtClean="0"/>
              <a:t>2019/7/24</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1A44B5EB-2BA1-4064-85E6-244EF322F38D}" type="slidenum">
              <a:rPr kumimoji="1" lang="ja-JP" altLang="en-US" smtClean="0"/>
              <a:t>‹#›</a:t>
            </a:fld>
            <a:endParaRPr kumimoji="1" lang="ja-JP" altLang="en-US" dirty="0"/>
          </a:p>
        </p:txBody>
      </p:sp>
    </p:spTree>
    <p:extLst>
      <p:ext uri="{BB962C8B-B14F-4D97-AF65-F5344CB8AC3E}">
        <p14:creationId xmlns:p14="http://schemas.microsoft.com/office/powerpoint/2010/main" val="7093914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BCF0C79A-204B-4683-A216-CA50FB62A3B4}" type="datetimeFigureOut">
              <a:rPr kumimoji="1" lang="ja-JP" altLang="en-US" smtClean="0"/>
              <a:t>2019/7/24</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1A44B5EB-2BA1-4064-85E6-244EF322F38D}" type="slidenum">
              <a:rPr kumimoji="1" lang="ja-JP" altLang="en-US" smtClean="0"/>
              <a:t>‹#›</a:t>
            </a:fld>
            <a:endParaRPr kumimoji="1" lang="ja-JP" altLang="en-US" dirty="0"/>
          </a:p>
        </p:txBody>
      </p:sp>
    </p:spTree>
    <p:extLst>
      <p:ext uri="{BB962C8B-B14F-4D97-AF65-F5344CB8AC3E}">
        <p14:creationId xmlns:p14="http://schemas.microsoft.com/office/powerpoint/2010/main" val="27897702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BCF0C79A-204B-4683-A216-CA50FB62A3B4}" type="datetimeFigureOut">
              <a:rPr kumimoji="1" lang="ja-JP" altLang="en-US" smtClean="0"/>
              <a:t>2019/7/24</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1A44B5EB-2BA1-4064-85E6-244EF322F38D}" type="slidenum">
              <a:rPr kumimoji="1" lang="ja-JP" altLang="en-US" smtClean="0"/>
              <a:t>‹#›</a:t>
            </a:fld>
            <a:endParaRPr kumimoji="1" lang="ja-JP" altLang="en-US" dirty="0"/>
          </a:p>
        </p:txBody>
      </p:sp>
    </p:spTree>
    <p:extLst>
      <p:ext uri="{BB962C8B-B14F-4D97-AF65-F5344CB8AC3E}">
        <p14:creationId xmlns:p14="http://schemas.microsoft.com/office/powerpoint/2010/main" val="24116411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BCF0C79A-204B-4683-A216-CA50FB62A3B4}" type="datetimeFigureOut">
              <a:rPr kumimoji="1" lang="ja-JP" altLang="en-US" smtClean="0"/>
              <a:t>2019/7/24</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1A44B5EB-2BA1-4064-85E6-244EF322F38D}" type="slidenum">
              <a:rPr kumimoji="1" lang="ja-JP" altLang="en-US" smtClean="0"/>
              <a:t>‹#›</a:t>
            </a:fld>
            <a:endParaRPr kumimoji="1" lang="ja-JP" altLang="en-US" dirty="0"/>
          </a:p>
        </p:txBody>
      </p:sp>
    </p:spTree>
    <p:extLst>
      <p:ext uri="{BB962C8B-B14F-4D97-AF65-F5344CB8AC3E}">
        <p14:creationId xmlns:p14="http://schemas.microsoft.com/office/powerpoint/2010/main" val="15829095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BCF0C79A-204B-4683-A216-CA50FB62A3B4}" type="datetimeFigureOut">
              <a:rPr kumimoji="1" lang="ja-JP" altLang="en-US" smtClean="0"/>
              <a:t>2019/7/24</a:t>
            </a:fld>
            <a:endParaRPr kumimoji="1" lang="ja-JP" altLang="en-US" dirty="0"/>
          </a:p>
        </p:txBody>
      </p:sp>
      <p:sp>
        <p:nvSpPr>
          <p:cNvPr id="8" name="フッター プレースホルダー 7"/>
          <p:cNvSpPr>
            <a:spLocks noGrp="1"/>
          </p:cNvSpPr>
          <p:nvPr>
            <p:ph type="ftr" sz="quarter" idx="11"/>
          </p:nvPr>
        </p:nvSpPr>
        <p:spPr/>
        <p:txBody>
          <a:bodyPr/>
          <a:lstStyle/>
          <a:p>
            <a:endParaRPr kumimoji="1" lang="ja-JP" altLang="en-US" dirty="0"/>
          </a:p>
        </p:txBody>
      </p:sp>
      <p:sp>
        <p:nvSpPr>
          <p:cNvPr id="9" name="スライド番号プレースホルダー 8"/>
          <p:cNvSpPr>
            <a:spLocks noGrp="1"/>
          </p:cNvSpPr>
          <p:nvPr>
            <p:ph type="sldNum" sz="quarter" idx="12"/>
          </p:nvPr>
        </p:nvSpPr>
        <p:spPr/>
        <p:txBody>
          <a:bodyPr/>
          <a:lstStyle/>
          <a:p>
            <a:fld id="{1A44B5EB-2BA1-4064-85E6-244EF322F38D}" type="slidenum">
              <a:rPr kumimoji="1" lang="ja-JP" altLang="en-US" smtClean="0"/>
              <a:t>‹#›</a:t>
            </a:fld>
            <a:endParaRPr kumimoji="1" lang="ja-JP" altLang="en-US" dirty="0"/>
          </a:p>
        </p:txBody>
      </p:sp>
    </p:spTree>
    <p:extLst>
      <p:ext uri="{BB962C8B-B14F-4D97-AF65-F5344CB8AC3E}">
        <p14:creationId xmlns:p14="http://schemas.microsoft.com/office/powerpoint/2010/main" val="21853548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BCF0C79A-204B-4683-A216-CA50FB62A3B4}" type="datetimeFigureOut">
              <a:rPr kumimoji="1" lang="ja-JP" altLang="en-US" smtClean="0"/>
              <a:t>2019/7/24</a:t>
            </a:fld>
            <a:endParaRPr kumimoji="1" lang="ja-JP" altLang="en-US" dirty="0"/>
          </a:p>
        </p:txBody>
      </p:sp>
      <p:sp>
        <p:nvSpPr>
          <p:cNvPr id="4" name="フッター プレースホルダー 3"/>
          <p:cNvSpPr>
            <a:spLocks noGrp="1"/>
          </p:cNvSpPr>
          <p:nvPr>
            <p:ph type="ftr" sz="quarter" idx="11"/>
          </p:nvPr>
        </p:nvSpPr>
        <p:spPr/>
        <p:txBody>
          <a:bodyPr/>
          <a:lstStyle/>
          <a:p>
            <a:endParaRPr kumimoji="1" lang="ja-JP" altLang="en-US" dirty="0"/>
          </a:p>
        </p:txBody>
      </p:sp>
      <p:sp>
        <p:nvSpPr>
          <p:cNvPr id="5" name="スライド番号プレースホルダー 4"/>
          <p:cNvSpPr>
            <a:spLocks noGrp="1"/>
          </p:cNvSpPr>
          <p:nvPr>
            <p:ph type="sldNum" sz="quarter" idx="12"/>
          </p:nvPr>
        </p:nvSpPr>
        <p:spPr/>
        <p:txBody>
          <a:bodyPr/>
          <a:lstStyle/>
          <a:p>
            <a:fld id="{1A44B5EB-2BA1-4064-85E6-244EF322F38D}" type="slidenum">
              <a:rPr kumimoji="1" lang="ja-JP" altLang="en-US" smtClean="0"/>
              <a:t>‹#›</a:t>
            </a:fld>
            <a:endParaRPr kumimoji="1" lang="ja-JP" altLang="en-US" dirty="0"/>
          </a:p>
        </p:txBody>
      </p:sp>
    </p:spTree>
    <p:extLst>
      <p:ext uri="{BB962C8B-B14F-4D97-AF65-F5344CB8AC3E}">
        <p14:creationId xmlns:p14="http://schemas.microsoft.com/office/powerpoint/2010/main" val="8709847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BCF0C79A-204B-4683-A216-CA50FB62A3B4}" type="datetimeFigureOut">
              <a:rPr kumimoji="1" lang="ja-JP" altLang="en-US" smtClean="0"/>
              <a:t>2019/7/24</a:t>
            </a:fld>
            <a:endParaRPr kumimoji="1" lang="ja-JP" altLang="en-US" dirty="0"/>
          </a:p>
        </p:txBody>
      </p:sp>
      <p:sp>
        <p:nvSpPr>
          <p:cNvPr id="3" name="フッター プレースホルダー 2"/>
          <p:cNvSpPr>
            <a:spLocks noGrp="1"/>
          </p:cNvSpPr>
          <p:nvPr>
            <p:ph type="ftr" sz="quarter" idx="11"/>
          </p:nvPr>
        </p:nvSpPr>
        <p:spPr/>
        <p:txBody>
          <a:bodyPr/>
          <a:lstStyle/>
          <a:p>
            <a:endParaRPr kumimoji="1" lang="ja-JP" altLang="en-US" dirty="0"/>
          </a:p>
        </p:txBody>
      </p:sp>
      <p:sp>
        <p:nvSpPr>
          <p:cNvPr id="4" name="スライド番号プレースホルダー 3"/>
          <p:cNvSpPr>
            <a:spLocks noGrp="1"/>
          </p:cNvSpPr>
          <p:nvPr>
            <p:ph type="sldNum" sz="quarter" idx="12"/>
          </p:nvPr>
        </p:nvSpPr>
        <p:spPr/>
        <p:txBody>
          <a:bodyPr/>
          <a:lstStyle/>
          <a:p>
            <a:fld id="{1A44B5EB-2BA1-4064-85E6-244EF322F38D}" type="slidenum">
              <a:rPr kumimoji="1" lang="ja-JP" altLang="en-US" smtClean="0"/>
              <a:t>‹#›</a:t>
            </a:fld>
            <a:endParaRPr kumimoji="1" lang="ja-JP" altLang="en-US" dirty="0"/>
          </a:p>
        </p:txBody>
      </p:sp>
    </p:spTree>
    <p:extLst>
      <p:ext uri="{BB962C8B-B14F-4D97-AF65-F5344CB8AC3E}">
        <p14:creationId xmlns:p14="http://schemas.microsoft.com/office/powerpoint/2010/main" val="41110176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BCF0C79A-204B-4683-A216-CA50FB62A3B4}" type="datetimeFigureOut">
              <a:rPr kumimoji="1" lang="ja-JP" altLang="en-US" smtClean="0"/>
              <a:t>2019/7/24</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1A44B5EB-2BA1-4064-85E6-244EF322F38D}" type="slidenum">
              <a:rPr kumimoji="1" lang="ja-JP" altLang="en-US" smtClean="0"/>
              <a:t>‹#›</a:t>
            </a:fld>
            <a:endParaRPr kumimoji="1" lang="ja-JP" altLang="en-US" dirty="0"/>
          </a:p>
        </p:txBody>
      </p:sp>
    </p:spTree>
    <p:extLst>
      <p:ext uri="{BB962C8B-B14F-4D97-AF65-F5344CB8AC3E}">
        <p14:creationId xmlns:p14="http://schemas.microsoft.com/office/powerpoint/2010/main" val="6405069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dirty="0"/>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BCF0C79A-204B-4683-A216-CA50FB62A3B4}" type="datetimeFigureOut">
              <a:rPr kumimoji="1" lang="ja-JP" altLang="en-US" smtClean="0"/>
              <a:t>2019/7/24</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1A44B5EB-2BA1-4064-85E6-244EF322F38D}" type="slidenum">
              <a:rPr kumimoji="1" lang="ja-JP" altLang="en-US" smtClean="0"/>
              <a:t>‹#›</a:t>
            </a:fld>
            <a:endParaRPr kumimoji="1" lang="ja-JP" altLang="en-US" dirty="0"/>
          </a:p>
        </p:txBody>
      </p:sp>
    </p:spTree>
    <p:extLst>
      <p:ext uri="{BB962C8B-B14F-4D97-AF65-F5344CB8AC3E}">
        <p14:creationId xmlns:p14="http://schemas.microsoft.com/office/powerpoint/2010/main" val="33309342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CF0C79A-204B-4683-A216-CA50FB62A3B4}" type="datetimeFigureOut">
              <a:rPr kumimoji="1" lang="ja-JP" altLang="en-US" smtClean="0"/>
              <a:t>2019/7/24</a:t>
            </a:fld>
            <a:endParaRPr kumimoji="1" lang="ja-JP" altLang="en-US" dirty="0"/>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dirty="0"/>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A44B5EB-2BA1-4064-85E6-244EF322F38D}" type="slidenum">
              <a:rPr kumimoji="1" lang="ja-JP" altLang="en-US" smtClean="0"/>
              <a:t>‹#›</a:t>
            </a:fld>
            <a:endParaRPr kumimoji="1" lang="ja-JP" altLang="en-US" dirty="0"/>
          </a:p>
        </p:txBody>
      </p:sp>
    </p:spTree>
    <p:extLst>
      <p:ext uri="{BB962C8B-B14F-4D97-AF65-F5344CB8AC3E}">
        <p14:creationId xmlns:p14="http://schemas.microsoft.com/office/powerpoint/2010/main" val="18066993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8" Type="http://schemas.openxmlformats.org/officeDocument/2006/relationships/image" Target="../media/image15.jpg"/><Relationship Id="rId3" Type="http://schemas.openxmlformats.org/officeDocument/2006/relationships/image" Target="../media/image11.png"/><Relationship Id="rId7" Type="http://schemas.openxmlformats.org/officeDocument/2006/relationships/image" Target="../media/image9.png"/><Relationship Id="rId2" Type="http://schemas.openxmlformats.org/officeDocument/2006/relationships/image" Target="../media/image10.png"/><Relationship Id="rId1" Type="http://schemas.openxmlformats.org/officeDocument/2006/relationships/slideLayout" Target="../slideLayouts/slideLayout1.xml"/><Relationship Id="rId6" Type="http://schemas.openxmlformats.org/officeDocument/2006/relationships/image" Target="../media/image14.png"/><Relationship Id="rId11" Type="http://schemas.openxmlformats.org/officeDocument/2006/relationships/image" Target="../media/image18.png"/><Relationship Id="rId5" Type="http://schemas.openxmlformats.org/officeDocument/2006/relationships/image" Target="../media/image13.png"/><Relationship Id="rId10" Type="http://schemas.openxmlformats.org/officeDocument/2006/relationships/image" Target="../media/image17.png"/><Relationship Id="rId4" Type="http://schemas.openxmlformats.org/officeDocument/2006/relationships/image" Target="../media/image12.png"/><Relationship Id="rId9" Type="http://schemas.openxmlformats.org/officeDocument/2006/relationships/image" Target="../media/image16.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5.jpg"/></Relationships>
</file>

<file path=ppt/slides/_rels/slide9.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image" Target="../media/image7.png"/><Relationship Id="rId1" Type="http://schemas.openxmlformats.org/officeDocument/2006/relationships/slideLayout" Target="../slideLayouts/slideLayout2.xml"/><Relationship Id="rId4" Type="http://schemas.openxmlformats.org/officeDocument/2006/relationships/image" Target="../media/image9.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3584620" y="1209461"/>
            <a:ext cx="9144000" cy="2387600"/>
          </a:xfrm>
        </p:spPr>
        <p:txBody>
          <a:bodyPr>
            <a:normAutofit/>
          </a:bodyPr>
          <a:lstStyle/>
          <a:p>
            <a:r>
              <a:rPr kumimoji="1" lang="en-US" altLang="ja-JP" sz="8800" dirty="0"/>
              <a:t>THE</a:t>
            </a:r>
            <a:r>
              <a:rPr kumimoji="1" lang="ja-JP" altLang="en-US" sz="8800" dirty="0"/>
              <a:t>　</a:t>
            </a:r>
            <a:r>
              <a:rPr lang="en-US" altLang="ja-JP" sz="8800" dirty="0"/>
              <a:t>RAIN</a:t>
            </a:r>
            <a:endParaRPr kumimoji="1" lang="ja-JP" altLang="en-US" sz="8800" dirty="0"/>
          </a:p>
        </p:txBody>
      </p:sp>
      <p:sp>
        <p:nvSpPr>
          <p:cNvPr id="3" name="サブタイトル 2"/>
          <p:cNvSpPr>
            <a:spLocks noGrp="1"/>
          </p:cNvSpPr>
          <p:nvPr>
            <p:ph type="subTitle" idx="1"/>
          </p:nvPr>
        </p:nvSpPr>
        <p:spPr>
          <a:xfrm>
            <a:off x="3790682" y="6030119"/>
            <a:ext cx="9144000" cy="1655762"/>
          </a:xfrm>
        </p:spPr>
        <p:txBody>
          <a:bodyPr/>
          <a:lstStyle/>
          <a:p>
            <a:r>
              <a:rPr lang="en-US" altLang="ja-JP" dirty="0"/>
              <a:t>Yuichi Hirano/ Takumi Koda/ Yutaka Tsujita/Natsumi Hara</a:t>
            </a:r>
            <a:endParaRPr kumimoji="1" lang="ja-JP" altLang="en-US" dirty="0"/>
          </a:p>
        </p:txBody>
      </p:sp>
      <p:pic>
        <p:nvPicPr>
          <p:cNvPr id="5" name="図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66670" y="192030"/>
            <a:ext cx="5190186" cy="5103538"/>
          </a:xfrm>
          <a:prstGeom prst="rect">
            <a:avLst/>
          </a:prstGeom>
        </p:spPr>
      </p:pic>
    </p:spTree>
    <p:extLst>
      <p:ext uri="{BB962C8B-B14F-4D97-AF65-F5344CB8AC3E}">
        <p14:creationId xmlns:p14="http://schemas.microsoft.com/office/powerpoint/2010/main" val="7622717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 3"/>
          <p:cNvGraphicFramePr>
            <a:graphicFrameLocks noGrp="1"/>
          </p:cNvGraphicFramePr>
          <p:nvPr>
            <p:extLst>
              <p:ext uri="{D42A27DB-BD31-4B8C-83A1-F6EECF244321}">
                <p14:modId xmlns:p14="http://schemas.microsoft.com/office/powerpoint/2010/main" val="1370488504"/>
              </p:ext>
            </p:extLst>
          </p:nvPr>
        </p:nvGraphicFramePr>
        <p:xfrm>
          <a:off x="1541809" y="476672"/>
          <a:ext cx="9045832" cy="6404142"/>
        </p:xfrm>
        <a:graphic>
          <a:graphicData uri="http://schemas.openxmlformats.org/drawingml/2006/table">
            <a:tbl>
              <a:tblPr firstRow="1" bandRow="1">
                <a:tableStyleId>{5C22544A-7EE6-4342-B048-85BDC9FD1C3A}</a:tableStyleId>
              </a:tblPr>
              <a:tblGrid>
                <a:gridCol w="936104">
                  <a:extLst>
                    <a:ext uri="{9D8B030D-6E8A-4147-A177-3AD203B41FA5}">
                      <a16:colId xmlns:a16="http://schemas.microsoft.com/office/drawing/2014/main" val="20000"/>
                    </a:ext>
                  </a:extLst>
                </a:gridCol>
                <a:gridCol w="3888432">
                  <a:extLst>
                    <a:ext uri="{9D8B030D-6E8A-4147-A177-3AD203B41FA5}">
                      <a16:colId xmlns:a16="http://schemas.microsoft.com/office/drawing/2014/main" val="20001"/>
                    </a:ext>
                  </a:extLst>
                </a:gridCol>
                <a:gridCol w="2205072">
                  <a:extLst>
                    <a:ext uri="{9D8B030D-6E8A-4147-A177-3AD203B41FA5}">
                      <a16:colId xmlns:a16="http://schemas.microsoft.com/office/drawing/2014/main" val="20002"/>
                    </a:ext>
                  </a:extLst>
                </a:gridCol>
                <a:gridCol w="2016224">
                  <a:extLst>
                    <a:ext uri="{9D8B030D-6E8A-4147-A177-3AD203B41FA5}">
                      <a16:colId xmlns:a16="http://schemas.microsoft.com/office/drawing/2014/main" val="20003"/>
                    </a:ext>
                  </a:extLst>
                </a:gridCol>
              </a:tblGrid>
              <a:tr h="320040">
                <a:tc rowSpan="2">
                  <a:txBody>
                    <a:bodyPr/>
                    <a:lstStyle/>
                    <a:p>
                      <a:pPr algn="ctr"/>
                      <a:r>
                        <a:rPr kumimoji="1" lang="en-US" altLang="ja-JP" dirty="0">
                          <a:latin typeface="HG丸ｺﾞｼｯｸM-PRO" panose="020F0600000000000000" pitchFamily="50" charset="-128"/>
                          <a:ea typeface="HG丸ｺﾞｼｯｸM-PRO" panose="020F0600000000000000" pitchFamily="50" charset="-128"/>
                        </a:rPr>
                        <a:t>Alert</a:t>
                      </a:r>
                    </a:p>
                    <a:p>
                      <a:pPr algn="ctr"/>
                      <a:r>
                        <a:rPr kumimoji="1" lang="en-US" altLang="ja-JP" dirty="0">
                          <a:latin typeface="HG丸ｺﾞｼｯｸM-PRO" panose="020F0600000000000000" pitchFamily="50" charset="-128"/>
                          <a:ea typeface="HG丸ｺﾞｼｯｸM-PRO" panose="020F0600000000000000" pitchFamily="50" charset="-128"/>
                        </a:rPr>
                        <a:t>Level</a:t>
                      </a:r>
                      <a:endParaRPr kumimoji="1" lang="ja-JP" altLang="en-US" dirty="0">
                        <a:latin typeface="HG丸ｺﾞｼｯｸM-PRO" panose="020F0600000000000000" pitchFamily="50" charset="-128"/>
                        <a:ea typeface="HG丸ｺﾞｼｯｸM-PRO" panose="020F0600000000000000" pitchFamily="50" charset="-128"/>
                      </a:endParaRPr>
                    </a:p>
                  </a:txBody>
                  <a:tcPr anchor="ctr"/>
                </a:tc>
                <a:tc rowSpan="2">
                  <a:txBody>
                    <a:bodyPr/>
                    <a:lstStyle/>
                    <a:p>
                      <a:pPr algn="ctr"/>
                      <a:r>
                        <a:rPr kumimoji="1" lang="en-US" altLang="ja-JP" dirty="0">
                          <a:latin typeface="HG丸ｺﾞｼｯｸM-PRO" panose="020F0600000000000000" pitchFamily="50" charset="-128"/>
                          <a:ea typeface="HG丸ｺﾞｼｯｸM-PRO" panose="020F0600000000000000" pitchFamily="50" charset="-128"/>
                        </a:rPr>
                        <a:t>Action</a:t>
                      </a:r>
                      <a:endParaRPr kumimoji="1" lang="ja-JP" altLang="en-US" dirty="0">
                        <a:latin typeface="HG丸ｺﾞｼｯｸM-PRO" panose="020F0600000000000000" pitchFamily="50" charset="-128"/>
                        <a:ea typeface="HG丸ｺﾞｼｯｸM-PRO" panose="020F0600000000000000" pitchFamily="50" charset="-128"/>
                      </a:endParaRPr>
                    </a:p>
                  </a:txBody>
                  <a:tcPr anchor="ctr"/>
                </a:tc>
                <a:tc gridSpan="2">
                  <a:txBody>
                    <a:bodyPr/>
                    <a:lstStyle/>
                    <a:p>
                      <a:pPr algn="ctr"/>
                      <a:r>
                        <a:rPr kumimoji="1" lang="en-US" altLang="ja-JP" dirty="0">
                          <a:latin typeface="HG丸ｺﾞｼｯｸM-PRO" panose="020F0600000000000000" pitchFamily="50" charset="-128"/>
                          <a:ea typeface="HG丸ｺﾞｼｯｸM-PRO" panose="020F0600000000000000" pitchFamily="50" charset="-128"/>
                        </a:rPr>
                        <a:t>Image</a:t>
                      </a:r>
                      <a:endParaRPr kumimoji="1" lang="ja-JP" altLang="en-US" dirty="0">
                        <a:latin typeface="HG丸ｺﾞｼｯｸM-PRO" panose="020F0600000000000000" pitchFamily="50" charset="-128"/>
                        <a:ea typeface="HG丸ｺﾞｼｯｸM-PRO" panose="020F0600000000000000" pitchFamily="50" charset="-128"/>
                      </a:endParaRPr>
                    </a:p>
                  </a:txBody>
                  <a:tcPr anchor="ctr"/>
                </a:tc>
                <a:tc hMerge="1">
                  <a:txBody>
                    <a:bodyPr/>
                    <a:lstStyle/>
                    <a:p>
                      <a:pPr algn="ctr"/>
                      <a:endParaRPr kumimoji="1" lang="ja-JP" altLang="en-US" dirty="0">
                        <a:latin typeface="HG丸ｺﾞｼｯｸM-PRO" panose="020F0600000000000000" pitchFamily="50" charset="-128"/>
                        <a:ea typeface="HG丸ｺﾞｼｯｸM-PRO" panose="020F0600000000000000" pitchFamily="50" charset="-128"/>
                      </a:endParaRPr>
                    </a:p>
                  </a:txBody>
                  <a:tcPr anchor="ctr"/>
                </a:tc>
                <a:extLst>
                  <a:ext uri="{0D108BD9-81ED-4DB2-BD59-A6C34878D82A}">
                    <a16:rowId xmlns:a16="http://schemas.microsoft.com/office/drawing/2014/main" val="10000"/>
                  </a:ext>
                </a:extLst>
              </a:tr>
              <a:tr h="320040">
                <a:tc vMerge="1">
                  <a:txBody>
                    <a:bodyPr/>
                    <a:lstStyle/>
                    <a:p>
                      <a:endParaRPr kumimoji="1" lang="ja-JP" altLang="en-US"/>
                    </a:p>
                  </a:txBody>
                  <a:tcPr/>
                </a:tc>
                <a:tc vMerge="1">
                  <a:txBody>
                    <a:bodyPr/>
                    <a:lstStyle/>
                    <a:p>
                      <a:endParaRPr kumimoji="1" lang="ja-JP" altLang="en-US"/>
                    </a:p>
                  </a:txBody>
                  <a:tcPr/>
                </a:tc>
                <a:tc>
                  <a:txBody>
                    <a:bodyPr/>
                    <a:lstStyle/>
                    <a:p>
                      <a:pPr algn="ctr"/>
                      <a:r>
                        <a:rPr kumimoji="1" lang="en-US" altLang="ja-JP" dirty="0">
                          <a:latin typeface="HG丸ｺﾞｼｯｸM-PRO" panose="020F0600000000000000" pitchFamily="50" charset="-128"/>
                          <a:ea typeface="HG丸ｺﾞｼｯｸM-PRO" panose="020F0600000000000000" pitchFamily="50" charset="-128"/>
                        </a:rPr>
                        <a:t>Photo</a:t>
                      </a:r>
                      <a:endParaRPr kumimoji="1" lang="ja-JP" altLang="en-US" dirty="0">
                        <a:latin typeface="HG丸ｺﾞｼｯｸM-PRO" panose="020F0600000000000000" pitchFamily="50" charset="-128"/>
                        <a:ea typeface="HG丸ｺﾞｼｯｸM-PRO" panose="020F0600000000000000" pitchFamily="50" charset="-128"/>
                      </a:endParaRPr>
                    </a:p>
                  </a:txBody>
                  <a:tcPr anchor="ctr"/>
                </a:tc>
                <a:tc>
                  <a:txBody>
                    <a:bodyPr/>
                    <a:lstStyle/>
                    <a:p>
                      <a:pPr algn="ctr"/>
                      <a:r>
                        <a:rPr kumimoji="1" lang="en-US" altLang="ja-JP" dirty="0">
                          <a:latin typeface="HG丸ｺﾞｼｯｸM-PRO" panose="020F0600000000000000" pitchFamily="50" charset="-128"/>
                          <a:ea typeface="HG丸ｺﾞｼｯｸM-PRO" panose="020F0600000000000000" pitchFamily="50" charset="-128"/>
                        </a:rPr>
                        <a:t>Illustration</a:t>
                      </a:r>
                      <a:endParaRPr kumimoji="1" lang="ja-JP" altLang="en-US" dirty="0">
                        <a:latin typeface="HG丸ｺﾞｼｯｸM-PRO" panose="020F0600000000000000" pitchFamily="50" charset="-128"/>
                        <a:ea typeface="HG丸ｺﾞｼｯｸM-PRO" panose="020F0600000000000000" pitchFamily="50" charset="-128"/>
                      </a:endParaRPr>
                    </a:p>
                  </a:txBody>
                  <a:tcPr anchor="ctr"/>
                </a:tc>
                <a:extLst>
                  <a:ext uri="{0D108BD9-81ED-4DB2-BD59-A6C34878D82A}">
                    <a16:rowId xmlns:a16="http://schemas.microsoft.com/office/drawing/2014/main" val="10001"/>
                  </a:ext>
                </a:extLst>
              </a:tr>
              <a:tr h="1160120">
                <a:tc>
                  <a:txBody>
                    <a:bodyPr/>
                    <a:lstStyle/>
                    <a:p>
                      <a:pPr algn="ctr"/>
                      <a:r>
                        <a:rPr kumimoji="1" lang="ja-JP" altLang="en-US" dirty="0">
                          <a:latin typeface="HG丸ｺﾞｼｯｸM-PRO" panose="020F0600000000000000" pitchFamily="50" charset="-128"/>
                          <a:ea typeface="HG丸ｺﾞｼｯｸM-PRO" panose="020F0600000000000000" pitchFamily="50" charset="-128"/>
                        </a:rPr>
                        <a:t>５</a:t>
                      </a:r>
                    </a:p>
                  </a:txBody>
                  <a:tcPr anchor="ctr"/>
                </a:tc>
                <a:tc>
                  <a:txBody>
                    <a:bodyPr/>
                    <a:lstStyle/>
                    <a:p>
                      <a:pPr algn="l"/>
                      <a:r>
                        <a:rPr kumimoji="1" lang="en-US" altLang="ja-JP" dirty="0">
                          <a:latin typeface="HG丸ｺﾞｼｯｸM-PRO" panose="020F0600000000000000" pitchFamily="50" charset="-128"/>
                          <a:ea typeface="HG丸ｺﾞｼｯｸM-PRO" panose="020F0600000000000000" pitchFamily="50" charset="-128"/>
                        </a:rPr>
                        <a:t>You (                  ) not move.</a:t>
                      </a:r>
                      <a:endParaRPr kumimoji="1" lang="ja-JP" altLang="en-US" dirty="0">
                        <a:latin typeface="HG丸ｺﾞｼｯｸM-PRO" panose="020F0600000000000000" pitchFamily="50" charset="-128"/>
                        <a:ea typeface="HG丸ｺﾞｼｯｸM-PRO" panose="020F0600000000000000" pitchFamily="50" charset="-128"/>
                      </a:endParaRPr>
                    </a:p>
                  </a:txBody>
                  <a:tcPr anchor="ctr"/>
                </a:tc>
                <a:tc>
                  <a:txBody>
                    <a:bodyPr/>
                    <a:lstStyle/>
                    <a:p>
                      <a:endParaRPr kumimoji="1" lang="ja-JP" altLang="en-US" dirty="0">
                        <a:latin typeface="HG丸ｺﾞｼｯｸM-PRO" panose="020F0600000000000000" pitchFamily="50" charset="-128"/>
                        <a:ea typeface="HG丸ｺﾞｼｯｸM-PRO" panose="020F0600000000000000" pitchFamily="50" charset="-128"/>
                      </a:endParaRPr>
                    </a:p>
                  </a:txBody>
                  <a:tcPr anchor="ctr"/>
                </a:tc>
                <a:tc>
                  <a:txBody>
                    <a:bodyPr/>
                    <a:lstStyle/>
                    <a:p>
                      <a:endParaRPr kumimoji="1" lang="ja-JP" altLang="en-US" dirty="0">
                        <a:latin typeface="HG丸ｺﾞｼｯｸM-PRO" panose="020F0600000000000000" pitchFamily="50" charset="-128"/>
                        <a:ea typeface="HG丸ｺﾞｼｯｸM-PRO" panose="020F0600000000000000" pitchFamily="50" charset="-128"/>
                      </a:endParaRPr>
                    </a:p>
                  </a:txBody>
                  <a:tcPr anchor="ctr"/>
                </a:tc>
                <a:extLst>
                  <a:ext uri="{0D108BD9-81ED-4DB2-BD59-A6C34878D82A}">
                    <a16:rowId xmlns:a16="http://schemas.microsoft.com/office/drawing/2014/main" val="10002"/>
                  </a:ext>
                </a:extLst>
              </a:tr>
              <a:tr h="1080120">
                <a:tc>
                  <a:txBody>
                    <a:bodyPr/>
                    <a:lstStyle/>
                    <a:p>
                      <a:pPr algn="ctr"/>
                      <a:r>
                        <a:rPr kumimoji="1" lang="ja-JP" altLang="en-US" dirty="0">
                          <a:latin typeface="HG丸ｺﾞｼｯｸM-PRO" panose="020F0600000000000000" pitchFamily="50" charset="-128"/>
                          <a:ea typeface="HG丸ｺﾞｼｯｸM-PRO" panose="020F0600000000000000" pitchFamily="50" charset="-128"/>
                        </a:rPr>
                        <a:t>４</a:t>
                      </a:r>
                    </a:p>
                  </a:txBody>
                  <a:tcPr anchor="ctr"/>
                </a:tc>
                <a:tc>
                  <a:txBody>
                    <a:bodyPr/>
                    <a:lstStyle/>
                    <a:p>
                      <a:pPr algn="l"/>
                      <a:r>
                        <a:rPr kumimoji="1" lang="en-US" altLang="ja-JP" dirty="0">
                          <a:latin typeface="HG丸ｺﾞｼｯｸM-PRO" panose="020F0600000000000000" pitchFamily="50" charset="-128"/>
                          <a:ea typeface="HG丸ｺﾞｼｯｸM-PRO" panose="020F0600000000000000" pitchFamily="50" charset="-128"/>
                        </a:rPr>
                        <a:t>You (                  ) evacuate.                </a:t>
                      </a:r>
                    </a:p>
                  </a:txBody>
                  <a:tcPr anchor="ctr"/>
                </a:tc>
                <a:tc>
                  <a:txBody>
                    <a:bodyPr/>
                    <a:lstStyle/>
                    <a:p>
                      <a:endParaRPr kumimoji="1" lang="ja-JP" altLang="en-US" dirty="0">
                        <a:latin typeface="HG丸ｺﾞｼｯｸM-PRO" panose="020F0600000000000000" pitchFamily="50" charset="-128"/>
                        <a:ea typeface="HG丸ｺﾞｼｯｸM-PRO" panose="020F0600000000000000" pitchFamily="50" charset="-128"/>
                      </a:endParaRPr>
                    </a:p>
                  </a:txBody>
                  <a:tcPr anchor="ctr"/>
                </a:tc>
                <a:tc>
                  <a:txBody>
                    <a:bodyPr/>
                    <a:lstStyle/>
                    <a:p>
                      <a:endParaRPr kumimoji="1" lang="ja-JP" altLang="en-US" dirty="0">
                        <a:latin typeface="HG丸ｺﾞｼｯｸM-PRO" panose="020F0600000000000000" pitchFamily="50" charset="-128"/>
                        <a:ea typeface="HG丸ｺﾞｼｯｸM-PRO" panose="020F0600000000000000" pitchFamily="50" charset="-128"/>
                      </a:endParaRPr>
                    </a:p>
                  </a:txBody>
                  <a:tcPr anchor="ctr"/>
                </a:tc>
                <a:extLst>
                  <a:ext uri="{0D108BD9-81ED-4DB2-BD59-A6C34878D82A}">
                    <a16:rowId xmlns:a16="http://schemas.microsoft.com/office/drawing/2014/main" val="10003"/>
                  </a:ext>
                </a:extLst>
              </a:tr>
              <a:tr h="1224136">
                <a:tc>
                  <a:txBody>
                    <a:bodyPr/>
                    <a:lstStyle/>
                    <a:p>
                      <a:pPr algn="ctr"/>
                      <a:r>
                        <a:rPr kumimoji="1" lang="ja-JP" altLang="en-US" dirty="0">
                          <a:latin typeface="HG丸ｺﾞｼｯｸM-PRO" panose="020F0600000000000000" pitchFamily="50" charset="-128"/>
                          <a:ea typeface="HG丸ｺﾞｼｯｸM-PRO" panose="020F0600000000000000" pitchFamily="50" charset="-128"/>
                        </a:rPr>
                        <a:t>３</a:t>
                      </a:r>
                    </a:p>
                  </a:txBody>
                  <a:tcPr anchor="ctr"/>
                </a:tc>
                <a:tc>
                  <a:txBody>
                    <a:bodyPr/>
                    <a:lstStyle/>
                    <a:p>
                      <a:pPr algn="l"/>
                      <a:r>
                        <a:rPr kumimoji="1" lang="en-US" altLang="ja-JP" dirty="0">
                          <a:latin typeface="HG丸ｺﾞｼｯｸM-PRO" panose="020F0600000000000000" pitchFamily="50" charset="-128"/>
                          <a:ea typeface="HG丸ｺﾞｼｯｸM-PRO" panose="020F0600000000000000" pitchFamily="50" charset="-128"/>
                        </a:rPr>
                        <a:t>You (           )(            )evacuate.</a:t>
                      </a:r>
                    </a:p>
                    <a:p>
                      <a:pPr algn="l"/>
                      <a:r>
                        <a:rPr kumimoji="1" lang="en-US" altLang="ja-JP" dirty="0">
                          <a:latin typeface="HG丸ｺﾞｼｯｸM-PRO" panose="020F0600000000000000" pitchFamily="50" charset="-128"/>
                          <a:ea typeface="HG丸ｺﾞｼｯｸM-PRO" panose="020F0600000000000000" pitchFamily="50" charset="-128"/>
                        </a:rPr>
                        <a:t>Old persons (             )evacuate.             </a:t>
                      </a:r>
                    </a:p>
                  </a:txBody>
                  <a:tcPr anchor="ctr"/>
                </a:tc>
                <a:tc>
                  <a:txBody>
                    <a:bodyPr/>
                    <a:lstStyle/>
                    <a:p>
                      <a:endParaRPr kumimoji="1" lang="ja-JP" altLang="en-US" dirty="0">
                        <a:latin typeface="HG丸ｺﾞｼｯｸM-PRO" panose="020F0600000000000000" pitchFamily="50" charset="-128"/>
                        <a:ea typeface="HG丸ｺﾞｼｯｸM-PRO" panose="020F0600000000000000" pitchFamily="50" charset="-128"/>
                      </a:endParaRPr>
                    </a:p>
                  </a:txBody>
                  <a:tcPr anchor="ctr"/>
                </a:tc>
                <a:tc>
                  <a:txBody>
                    <a:bodyPr/>
                    <a:lstStyle/>
                    <a:p>
                      <a:endParaRPr kumimoji="1" lang="ja-JP" altLang="en-US" dirty="0">
                        <a:latin typeface="HG丸ｺﾞｼｯｸM-PRO" panose="020F0600000000000000" pitchFamily="50" charset="-128"/>
                        <a:ea typeface="HG丸ｺﾞｼｯｸM-PRO" panose="020F0600000000000000" pitchFamily="50" charset="-128"/>
                      </a:endParaRPr>
                    </a:p>
                  </a:txBody>
                  <a:tcPr anchor="ctr"/>
                </a:tc>
                <a:extLst>
                  <a:ext uri="{0D108BD9-81ED-4DB2-BD59-A6C34878D82A}">
                    <a16:rowId xmlns:a16="http://schemas.microsoft.com/office/drawing/2014/main" val="10004"/>
                  </a:ext>
                </a:extLst>
              </a:tr>
              <a:tr h="1080120">
                <a:tc>
                  <a:txBody>
                    <a:bodyPr/>
                    <a:lstStyle/>
                    <a:p>
                      <a:pPr algn="ctr"/>
                      <a:r>
                        <a:rPr kumimoji="1" lang="ja-JP" altLang="en-US" dirty="0">
                          <a:latin typeface="HG丸ｺﾞｼｯｸM-PRO" panose="020F0600000000000000" pitchFamily="50" charset="-128"/>
                          <a:ea typeface="HG丸ｺﾞｼｯｸM-PRO" panose="020F0600000000000000" pitchFamily="50" charset="-128"/>
                        </a:rPr>
                        <a:t>２</a:t>
                      </a:r>
                    </a:p>
                  </a:txBody>
                  <a:tcPr anchor="ctr"/>
                </a:tc>
                <a:tc>
                  <a:txBody>
                    <a:bodyPr/>
                    <a:lstStyle/>
                    <a:p>
                      <a:pPr algn="l"/>
                      <a:r>
                        <a:rPr kumimoji="1" lang="en-US" altLang="ja-JP" dirty="0">
                          <a:latin typeface="HG丸ｺﾞｼｯｸM-PRO" panose="020F0600000000000000" pitchFamily="50" charset="-128"/>
                          <a:ea typeface="HG丸ｺﾞｼｯｸM-PRO" panose="020F0600000000000000" pitchFamily="50" charset="-128"/>
                        </a:rPr>
                        <a:t>You (                       ) check the HAZARD MAP .              </a:t>
                      </a:r>
                    </a:p>
                  </a:txBody>
                  <a:tcPr anchor="ctr"/>
                </a:tc>
                <a:tc>
                  <a:txBody>
                    <a:bodyPr/>
                    <a:lstStyle/>
                    <a:p>
                      <a:endParaRPr kumimoji="1" lang="ja-JP" altLang="en-US" dirty="0">
                        <a:latin typeface="HG丸ｺﾞｼｯｸM-PRO" panose="020F0600000000000000" pitchFamily="50" charset="-128"/>
                        <a:ea typeface="HG丸ｺﾞｼｯｸM-PRO" panose="020F0600000000000000" pitchFamily="50" charset="-128"/>
                      </a:endParaRPr>
                    </a:p>
                  </a:txBody>
                  <a:tcPr anchor="ctr"/>
                </a:tc>
                <a:tc>
                  <a:txBody>
                    <a:bodyPr/>
                    <a:lstStyle/>
                    <a:p>
                      <a:endParaRPr kumimoji="1" lang="ja-JP" altLang="en-US" dirty="0">
                        <a:latin typeface="HG丸ｺﾞｼｯｸM-PRO" panose="020F0600000000000000" pitchFamily="50" charset="-128"/>
                        <a:ea typeface="HG丸ｺﾞｼｯｸM-PRO" panose="020F0600000000000000" pitchFamily="50" charset="-128"/>
                      </a:endParaRPr>
                    </a:p>
                  </a:txBody>
                  <a:tcPr anchor="ctr"/>
                </a:tc>
                <a:extLst>
                  <a:ext uri="{0D108BD9-81ED-4DB2-BD59-A6C34878D82A}">
                    <a16:rowId xmlns:a16="http://schemas.microsoft.com/office/drawing/2014/main" val="10005"/>
                  </a:ext>
                </a:extLst>
              </a:tr>
              <a:tr h="1128126">
                <a:tc>
                  <a:txBody>
                    <a:bodyPr/>
                    <a:lstStyle/>
                    <a:p>
                      <a:pPr algn="ctr"/>
                      <a:r>
                        <a:rPr kumimoji="1" lang="ja-JP" altLang="en-US" dirty="0">
                          <a:latin typeface="HG丸ｺﾞｼｯｸM-PRO" panose="020F0600000000000000" pitchFamily="50" charset="-128"/>
                          <a:ea typeface="HG丸ｺﾞｼｯｸM-PRO" panose="020F0600000000000000" pitchFamily="50" charset="-128"/>
                        </a:rPr>
                        <a:t>１</a:t>
                      </a:r>
                    </a:p>
                  </a:txBody>
                  <a:tcPr anchor="ctr"/>
                </a:tc>
                <a:tc>
                  <a:txBody>
                    <a:bodyPr/>
                    <a:lstStyle/>
                    <a:p>
                      <a:pPr algn="l"/>
                      <a:r>
                        <a:rPr kumimoji="1" lang="en-US" altLang="ja-JP" dirty="0">
                          <a:latin typeface="HG丸ｺﾞｼｯｸM-PRO" panose="020F0600000000000000" pitchFamily="50" charset="-128"/>
                          <a:ea typeface="HG丸ｺﾞｼｯｸM-PRO" panose="020F0600000000000000" pitchFamily="50" charset="-128"/>
                        </a:rPr>
                        <a:t>You (             ) to prepare for disasters.</a:t>
                      </a:r>
                      <a:endParaRPr kumimoji="1" lang="ja-JP" altLang="en-US" dirty="0">
                        <a:latin typeface="HG丸ｺﾞｼｯｸM-PRO" panose="020F0600000000000000" pitchFamily="50" charset="-128"/>
                        <a:ea typeface="HG丸ｺﾞｼｯｸM-PRO" panose="020F0600000000000000" pitchFamily="50" charset="-128"/>
                      </a:endParaRPr>
                    </a:p>
                  </a:txBody>
                  <a:tcPr anchor="ctr"/>
                </a:tc>
                <a:tc>
                  <a:txBody>
                    <a:bodyPr/>
                    <a:lstStyle/>
                    <a:p>
                      <a:endParaRPr kumimoji="1" lang="ja-JP" altLang="en-US" dirty="0">
                        <a:latin typeface="HG丸ｺﾞｼｯｸM-PRO" panose="020F0600000000000000" pitchFamily="50" charset="-128"/>
                        <a:ea typeface="HG丸ｺﾞｼｯｸM-PRO" panose="020F0600000000000000" pitchFamily="50" charset="-128"/>
                      </a:endParaRPr>
                    </a:p>
                  </a:txBody>
                  <a:tcPr anchor="ctr"/>
                </a:tc>
                <a:tc>
                  <a:txBody>
                    <a:bodyPr/>
                    <a:lstStyle/>
                    <a:p>
                      <a:endParaRPr kumimoji="1" lang="ja-JP" altLang="en-US" dirty="0">
                        <a:latin typeface="HG丸ｺﾞｼｯｸM-PRO" panose="020F0600000000000000" pitchFamily="50" charset="-128"/>
                        <a:ea typeface="HG丸ｺﾞｼｯｸM-PRO" panose="020F0600000000000000" pitchFamily="50" charset="-128"/>
                      </a:endParaRPr>
                    </a:p>
                  </a:txBody>
                  <a:tcPr anchor="ctr"/>
                </a:tc>
                <a:extLst>
                  <a:ext uri="{0D108BD9-81ED-4DB2-BD59-A6C34878D82A}">
                    <a16:rowId xmlns:a16="http://schemas.microsoft.com/office/drawing/2014/main" val="10006"/>
                  </a:ext>
                </a:extLst>
              </a:tr>
            </a:tbl>
          </a:graphicData>
        </a:graphic>
      </p:graphicFrame>
      <p:sp>
        <p:nvSpPr>
          <p:cNvPr id="6" name="テキスト ボックス 5"/>
          <p:cNvSpPr txBox="1"/>
          <p:nvPr/>
        </p:nvSpPr>
        <p:spPr>
          <a:xfrm>
            <a:off x="1718847" y="-171400"/>
            <a:ext cx="8964488" cy="769441"/>
          </a:xfrm>
          <a:prstGeom prst="rect">
            <a:avLst/>
          </a:prstGeom>
          <a:noFill/>
        </p:spPr>
        <p:txBody>
          <a:bodyPr wrap="square" rtlCol="0">
            <a:spAutoFit/>
          </a:bodyPr>
          <a:lstStyle/>
          <a:p>
            <a:r>
              <a:rPr lang="en-US" altLang="ja-JP" sz="4400" dirty="0">
                <a:latin typeface="+mn-ea"/>
              </a:rPr>
              <a:t>Alert</a:t>
            </a:r>
            <a:r>
              <a:rPr lang="ja-JP" altLang="en-US" sz="4400" dirty="0">
                <a:latin typeface="+mn-ea"/>
              </a:rPr>
              <a:t> </a:t>
            </a:r>
            <a:r>
              <a:rPr lang="en-US" altLang="ja-JP" sz="4400" dirty="0">
                <a:latin typeface="+mn-ea"/>
              </a:rPr>
              <a:t>Level &amp; An Action to be taken</a:t>
            </a:r>
          </a:p>
        </p:txBody>
      </p:sp>
      <p:grpSp>
        <p:nvGrpSpPr>
          <p:cNvPr id="14" name="グループ化 13"/>
          <p:cNvGrpSpPr/>
          <p:nvPr/>
        </p:nvGrpSpPr>
        <p:grpSpPr>
          <a:xfrm>
            <a:off x="240160" y="1456494"/>
            <a:ext cx="1301649" cy="5049350"/>
            <a:chOff x="359591" y="1535625"/>
            <a:chExt cx="1301649" cy="5049350"/>
          </a:xfrm>
        </p:grpSpPr>
        <p:sp>
          <p:nvSpPr>
            <p:cNvPr id="17" name="テキスト ボックス 16"/>
            <p:cNvSpPr txBox="1"/>
            <p:nvPr/>
          </p:nvSpPr>
          <p:spPr>
            <a:xfrm>
              <a:off x="359591" y="1535625"/>
              <a:ext cx="1182218" cy="646331"/>
            </a:xfrm>
            <a:prstGeom prst="rect">
              <a:avLst/>
            </a:prstGeom>
            <a:noFill/>
          </p:spPr>
          <p:txBody>
            <a:bodyPr wrap="square" rtlCol="0">
              <a:spAutoFit/>
            </a:bodyPr>
            <a:lstStyle/>
            <a:p>
              <a:r>
                <a:rPr lang="en-US" altLang="ja-JP" sz="3600" dirty="0"/>
                <a:t>(&gt;_&lt;)</a:t>
              </a:r>
              <a:endParaRPr kumimoji="1" lang="ja-JP" altLang="en-US" sz="3600" dirty="0"/>
            </a:p>
          </p:txBody>
        </p:sp>
        <p:sp>
          <p:nvSpPr>
            <p:cNvPr id="22" name="テキスト ボックス 21"/>
            <p:cNvSpPr txBox="1"/>
            <p:nvPr/>
          </p:nvSpPr>
          <p:spPr>
            <a:xfrm>
              <a:off x="479022" y="5938644"/>
              <a:ext cx="1182218" cy="646331"/>
            </a:xfrm>
            <a:prstGeom prst="rect">
              <a:avLst/>
            </a:prstGeom>
            <a:noFill/>
          </p:spPr>
          <p:txBody>
            <a:bodyPr wrap="square" rtlCol="0">
              <a:spAutoFit/>
            </a:bodyPr>
            <a:lstStyle/>
            <a:p>
              <a:r>
                <a:rPr kumimoji="1" lang="en-US" altLang="ja-JP" sz="3600" dirty="0"/>
                <a:t>(‘_’)</a:t>
              </a:r>
              <a:endParaRPr kumimoji="1" lang="ja-JP" altLang="en-US" sz="3600" dirty="0"/>
            </a:p>
          </p:txBody>
        </p:sp>
        <p:sp>
          <p:nvSpPr>
            <p:cNvPr id="23" name="上下矢印 22"/>
            <p:cNvSpPr/>
            <p:nvPr/>
          </p:nvSpPr>
          <p:spPr>
            <a:xfrm>
              <a:off x="565957" y="2368167"/>
              <a:ext cx="769486" cy="3191608"/>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grpSp>
    </p:spTree>
    <p:extLst>
      <p:ext uri="{BB962C8B-B14F-4D97-AF65-F5344CB8AC3E}">
        <p14:creationId xmlns:p14="http://schemas.microsoft.com/office/powerpoint/2010/main" val="9333845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 3"/>
          <p:cNvGraphicFramePr>
            <a:graphicFrameLocks noGrp="1"/>
          </p:cNvGraphicFramePr>
          <p:nvPr>
            <p:extLst>
              <p:ext uri="{D42A27DB-BD31-4B8C-83A1-F6EECF244321}">
                <p14:modId xmlns:p14="http://schemas.microsoft.com/office/powerpoint/2010/main" val="2150271315"/>
              </p:ext>
            </p:extLst>
          </p:nvPr>
        </p:nvGraphicFramePr>
        <p:xfrm>
          <a:off x="1454719" y="476672"/>
          <a:ext cx="9045832" cy="6402110"/>
        </p:xfrm>
        <a:graphic>
          <a:graphicData uri="http://schemas.openxmlformats.org/drawingml/2006/table">
            <a:tbl>
              <a:tblPr firstRow="1" bandRow="1">
                <a:tableStyleId>{5C22544A-7EE6-4342-B048-85BDC9FD1C3A}</a:tableStyleId>
              </a:tblPr>
              <a:tblGrid>
                <a:gridCol w="936104">
                  <a:extLst>
                    <a:ext uri="{9D8B030D-6E8A-4147-A177-3AD203B41FA5}">
                      <a16:colId xmlns:a16="http://schemas.microsoft.com/office/drawing/2014/main" val="20000"/>
                    </a:ext>
                  </a:extLst>
                </a:gridCol>
                <a:gridCol w="3888432">
                  <a:extLst>
                    <a:ext uri="{9D8B030D-6E8A-4147-A177-3AD203B41FA5}">
                      <a16:colId xmlns:a16="http://schemas.microsoft.com/office/drawing/2014/main" val="20001"/>
                    </a:ext>
                  </a:extLst>
                </a:gridCol>
                <a:gridCol w="2205072">
                  <a:extLst>
                    <a:ext uri="{9D8B030D-6E8A-4147-A177-3AD203B41FA5}">
                      <a16:colId xmlns:a16="http://schemas.microsoft.com/office/drawing/2014/main" val="20002"/>
                    </a:ext>
                  </a:extLst>
                </a:gridCol>
                <a:gridCol w="2016224">
                  <a:extLst>
                    <a:ext uri="{9D8B030D-6E8A-4147-A177-3AD203B41FA5}">
                      <a16:colId xmlns:a16="http://schemas.microsoft.com/office/drawing/2014/main" val="20003"/>
                    </a:ext>
                  </a:extLst>
                </a:gridCol>
              </a:tblGrid>
              <a:tr h="320040">
                <a:tc rowSpan="2">
                  <a:txBody>
                    <a:bodyPr/>
                    <a:lstStyle/>
                    <a:p>
                      <a:pPr algn="ctr"/>
                      <a:r>
                        <a:rPr kumimoji="1" lang="en-US" altLang="ja-JP" dirty="0">
                          <a:latin typeface="HG丸ｺﾞｼｯｸM-PRO" panose="020F0600000000000000" pitchFamily="50" charset="-128"/>
                          <a:ea typeface="HG丸ｺﾞｼｯｸM-PRO" panose="020F0600000000000000" pitchFamily="50" charset="-128"/>
                        </a:rPr>
                        <a:t>Alert</a:t>
                      </a:r>
                    </a:p>
                    <a:p>
                      <a:pPr algn="ctr"/>
                      <a:r>
                        <a:rPr kumimoji="1" lang="en-US" altLang="ja-JP" dirty="0">
                          <a:latin typeface="HG丸ｺﾞｼｯｸM-PRO" panose="020F0600000000000000" pitchFamily="50" charset="-128"/>
                          <a:ea typeface="HG丸ｺﾞｼｯｸM-PRO" panose="020F0600000000000000" pitchFamily="50" charset="-128"/>
                        </a:rPr>
                        <a:t>Level</a:t>
                      </a:r>
                      <a:endParaRPr kumimoji="1" lang="ja-JP" altLang="en-US" dirty="0">
                        <a:latin typeface="HG丸ｺﾞｼｯｸM-PRO" panose="020F0600000000000000" pitchFamily="50" charset="-128"/>
                        <a:ea typeface="HG丸ｺﾞｼｯｸM-PRO" panose="020F0600000000000000" pitchFamily="50" charset="-128"/>
                      </a:endParaRPr>
                    </a:p>
                  </a:txBody>
                  <a:tcPr anchor="ctr"/>
                </a:tc>
                <a:tc rowSpan="2">
                  <a:txBody>
                    <a:bodyPr/>
                    <a:lstStyle/>
                    <a:p>
                      <a:pPr algn="ctr"/>
                      <a:r>
                        <a:rPr kumimoji="1" lang="en-US" altLang="ja-JP" dirty="0">
                          <a:latin typeface="HG丸ｺﾞｼｯｸM-PRO" panose="020F0600000000000000" pitchFamily="50" charset="-128"/>
                          <a:ea typeface="HG丸ｺﾞｼｯｸM-PRO" panose="020F0600000000000000" pitchFamily="50" charset="-128"/>
                        </a:rPr>
                        <a:t>Action</a:t>
                      </a:r>
                      <a:endParaRPr kumimoji="1" lang="ja-JP" altLang="en-US" dirty="0">
                        <a:latin typeface="HG丸ｺﾞｼｯｸM-PRO" panose="020F0600000000000000" pitchFamily="50" charset="-128"/>
                        <a:ea typeface="HG丸ｺﾞｼｯｸM-PRO" panose="020F0600000000000000" pitchFamily="50" charset="-128"/>
                      </a:endParaRPr>
                    </a:p>
                  </a:txBody>
                  <a:tcPr anchor="ctr"/>
                </a:tc>
                <a:tc gridSpan="2">
                  <a:txBody>
                    <a:bodyPr/>
                    <a:lstStyle/>
                    <a:p>
                      <a:pPr algn="ctr"/>
                      <a:r>
                        <a:rPr kumimoji="1" lang="en-US" altLang="ja-JP" dirty="0">
                          <a:latin typeface="HG丸ｺﾞｼｯｸM-PRO" panose="020F0600000000000000" pitchFamily="50" charset="-128"/>
                          <a:ea typeface="HG丸ｺﾞｼｯｸM-PRO" panose="020F0600000000000000" pitchFamily="50" charset="-128"/>
                        </a:rPr>
                        <a:t>Image</a:t>
                      </a:r>
                      <a:endParaRPr kumimoji="1" lang="ja-JP" altLang="en-US" dirty="0">
                        <a:latin typeface="HG丸ｺﾞｼｯｸM-PRO" panose="020F0600000000000000" pitchFamily="50" charset="-128"/>
                        <a:ea typeface="HG丸ｺﾞｼｯｸM-PRO" panose="020F0600000000000000" pitchFamily="50" charset="-128"/>
                      </a:endParaRPr>
                    </a:p>
                  </a:txBody>
                  <a:tcPr anchor="ctr"/>
                </a:tc>
                <a:tc hMerge="1">
                  <a:txBody>
                    <a:bodyPr/>
                    <a:lstStyle/>
                    <a:p>
                      <a:pPr algn="ctr"/>
                      <a:endParaRPr kumimoji="1" lang="ja-JP" altLang="en-US" dirty="0">
                        <a:latin typeface="HG丸ｺﾞｼｯｸM-PRO" panose="020F0600000000000000" pitchFamily="50" charset="-128"/>
                        <a:ea typeface="HG丸ｺﾞｼｯｸM-PRO" panose="020F0600000000000000" pitchFamily="50" charset="-128"/>
                      </a:endParaRPr>
                    </a:p>
                  </a:txBody>
                  <a:tcPr anchor="ctr"/>
                </a:tc>
                <a:extLst>
                  <a:ext uri="{0D108BD9-81ED-4DB2-BD59-A6C34878D82A}">
                    <a16:rowId xmlns:a16="http://schemas.microsoft.com/office/drawing/2014/main" val="10000"/>
                  </a:ext>
                </a:extLst>
              </a:tr>
              <a:tr h="320040">
                <a:tc vMerge="1">
                  <a:txBody>
                    <a:bodyPr/>
                    <a:lstStyle/>
                    <a:p>
                      <a:endParaRPr kumimoji="1" lang="ja-JP" altLang="en-US"/>
                    </a:p>
                  </a:txBody>
                  <a:tcPr/>
                </a:tc>
                <a:tc vMerge="1">
                  <a:txBody>
                    <a:bodyPr/>
                    <a:lstStyle/>
                    <a:p>
                      <a:endParaRPr kumimoji="1" lang="ja-JP" altLang="en-US"/>
                    </a:p>
                  </a:txBody>
                  <a:tcPr/>
                </a:tc>
                <a:tc>
                  <a:txBody>
                    <a:bodyPr/>
                    <a:lstStyle/>
                    <a:p>
                      <a:pPr algn="ctr"/>
                      <a:r>
                        <a:rPr kumimoji="1" lang="en-US" altLang="ja-JP" dirty="0">
                          <a:latin typeface="HG丸ｺﾞｼｯｸM-PRO" panose="020F0600000000000000" pitchFamily="50" charset="-128"/>
                          <a:ea typeface="HG丸ｺﾞｼｯｸM-PRO" panose="020F0600000000000000" pitchFamily="50" charset="-128"/>
                        </a:rPr>
                        <a:t>Photo</a:t>
                      </a:r>
                      <a:endParaRPr kumimoji="1" lang="ja-JP" altLang="en-US" dirty="0">
                        <a:latin typeface="HG丸ｺﾞｼｯｸM-PRO" panose="020F0600000000000000" pitchFamily="50" charset="-128"/>
                        <a:ea typeface="HG丸ｺﾞｼｯｸM-PRO" panose="020F0600000000000000" pitchFamily="50" charset="-128"/>
                      </a:endParaRPr>
                    </a:p>
                  </a:txBody>
                  <a:tcPr anchor="ctr"/>
                </a:tc>
                <a:tc>
                  <a:txBody>
                    <a:bodyPr/>
                    <a:lstStyle/>
                    <a:p>
                      <a:pPr algn="ctr"/>
                      <a:r>
                        <a:rPr kumimoji="1" lang="en-US" altLang="ja-JP" dirty="0">
                          <a:latin typeface="HG丸ｺﾞｼｯｸM-PRO" panose="020F0600000000000000" pitchFamily="50" charset="-128"/>
                          <a:ea typeface="HG丸ｺﾞｼｯｸM-PRO" panose="020F0600000000000000" pitchFamily="50" charset="-128"/>
                        </a:rPr>
                        <a:t>Illustration</a:t>
                      </a:r>
                      <a:endParaRPr kumimoji="1" lang="ja-JP" altLang="en-US" dirty="0">
                        <a:latin typeface="HG丸ｺﾞｼｯｸM-PRO" panose="020F0600000000000000" pitchFamily="50" charset="-128"/>
                        <a:ea typeface="HG丸ｺﾞｼｯｸM-PRO" panose="020F0600000000000000" pitchFamily="50" charset="-128"/>
                      </a:endParaRPr>
                    </a:p>
                  </a:txBody>
                  <a:tcPr anchor="ctr"/>
                </a:tc>
                <a:extLst>
                  <a:ext uri="{0D108BD9-81ED-4DB2-BD59-A6C34878D82A}">
                    <a16:rowId xmlns:a16="http://schemas.microsoft.com/office/drawing/2014/main" val="10001"/>
                  </a:ext>
                </a:extLst>
              </a:tr>
              <a:tr h="1160120">
                <a:tc>
                  <a:txBody>
                    <a:bodyPr/>
                    <a:lstStyle/>
                    <a:p>
                      <a:pPr algn="ctr"/>
                      <a:r>
                        <a:rPr kumimoji="1" lang="ja-JP" altLang="en-US" dirty="0">
                          <a:latin typeface="HG丸ｺﾞｼｯｸM-PRO" panose="020F0600000000000000" pitchFamily="50" charset="-128"/>
                          <a:ea typeface="HG丸ｺﾞｼｯｸM-PRO" panose="020F0600000000000000" pitchFamily="50" charset="-128"/>
                        </a:rPr>
                        <a:t>５</a:t>
                      </a:r>
                    </a:p>
                  </a:txBody>
                  <a:tcPr anchor="ctr"/>
                </a:tc>
                <a:tc>
                  <a:txBody>
                    <a:bodyPr/>
                    <a:lstStyle/>
                    <a:p>
                      <a:pPr algn="l"/>
                      <a:r>
                        <a:rPr kumimoji="1" lang="en-US" altLang="ja-JP" dirty="0">
                          <a:latin typeface="HG丸ｺﾞｼｯｸM-PRO" panose="020F0600000000000000" pitchFamily="50" charset="-128"/>
                          <a:ea typeface="HG丸ｺﾞｼｯｸM-PRO" panose="020F0600000000000000" pitchFamily="50" charset="-128"/>
                        </a:rPr>
                        <a:t>You (</a:t>
                      </a:r>
                      <a:r>
                        <a:rPr kumimoji="1" lang="ja-JP" altLang="en-US" dirty="0">
                          <a:latin typeface="HG丸ｺﾞｼｯｸM-PRO" panose="020F0600000000000000" pitchFamily="50" charset="-128"/>
                          <a:ea typeface="HG丸ｺﾞｼｯｸM-PRO" panose="020F0600000000000000" pitchFamily="50" charset="-128"/>
                        </a:rPr>
                        <a:t>　　　　　</a:t>
                      </a:r>
                      <a:r>
                        <a:rPr kumimoji="1" lang="en-US" altLang="ja-JP" dirty="0">
                          <a:latin typeface="HG丸ｺﾞｼｯｸM-PRO" panose="020F0600000000000000" pitchFamily="50" charset="-128"/>
                          <a:ea typeface="HG丸ｺﾞｼｯｸM-PRO" panose="020F0600000000000000" pitchFamily="50" charset="-128"/>
                        </a:rPr>
                        <a:t>)not move.</a:t>
                      </a:r>
                      <a:endParaRPr kumimoji="1" lang="ja-JP" altLang="en-US" dirty="0">
                        <a:latin typeface="HG丸ｺﾞｼｯｸM-PRO" panose="020F0600000000000000" pitchFamily="50" charset="-128"/>
                        <a:ea typeface="HG丸ｺﾞｼｯｸM-PRO" panose="020F0600000000000000" pitchFamily="50" charset="-128"/>
                      </a:endParaRPr>
                    </a:p>
                  </a:txBody>
                  <a:tcPr anchor="ctr"/>
                </a:tc>
                <a:tc>
                  <a:txBody>
                    <a:bodyPr/>
                    <a:lstStyle/>
                    <a:p>
                      <a:endParaRPr kumimoji="1" lang="ja-JP" altLang="en-US" dirty="0">
                        <a:latin typeface="HG丸ｺﾞｼｯｸM-PRO" panose="020F0600000000000000" pitchFamily="50" charset="-128"/>
                        <a:ea typeface="HG丸ｺﾞｼｯｸM-PRO" panose="020F0600000000000000" pitchFamily="50" charset="-128"/>
                      </a:endParaRPr>
                    </a:p>
                  </a:txBody>
                  <a:tcPr anchor="ctr"/>
                </a:tc>
                <a:tc>
                  <a:txBody>
                    <a:bodyPr/>
                    <a:lstStyle/>
                    <a:p>
                      <a:endParaRPr kumimoji="1" lang="ja-JP" altLang="en-US" dirty="0">
                        <a:latin typeface="HG丸ｺﾞｼｯｸM-PRO" panose="020F0600000000000000" pitchFamily="50" charset="-128"/>
                        <a:ea typeface="HG丸ｺﾞｼｯｸM-PRO" panose="020F0600000000000000" pitchFamily="50" charset="-128"/>
                      </a:endParaRPr>
                    </a:p>
                  </a:txBody>
                  <a:tcPr anchor="ctr"/>
                </a:tc>
                <a:extLst>
                  <a:ext uri="{0D108BD9-81ED-4DB2-BD59-A6C34878D82A}">
                    <a16:rowId xmlns:a16="http://schemas.microsoft.com/office/drawing/2014/main" val="10002"/>
                  </a:ext>
                </a:extLst>
              </a:tr>
              <a:tr h="1080120">
                <a:tc>
                  <a:txBody>
                    <a:bodyPr/>
                    <a:lstStyle/>
                    <a:p>
                      <a:pPr algn="ctr"/>
                      <a:r>
                        <a:rPr kumimoji="1" lang="ja-JP" altLang="en-US" dirty="0">
                          <a:latin typeface="HG丸ｺﾞｼｯｸM-PRO" panose="020F0600000000000000" pitchFamily="50" charset="-128"/>
                          <a:ea typeface="HG丸ｺﾞｼｯｸM-PRO" panose="020F0600000000000000" pitchFamily="50" charset="-128"/>
                        </a:rPr>
                        <a:t>４</a:t>
                      </a:r>
                    </a:p>
                  </a:txBody>
                  <a:tcPr anchor="ctr"/>
                </a:tc>
                <a:tc>
                  <a:txBody>
                    <a:bodyPr/>
                    <a:lstStyle/>
                    <a:p>
                      <a:pPr algn="l"/>
                      <a:r>
                        <a:rPr kumimoji="1" lang="en-US" altLang="ja-JP" dirty="0">
                          <a:latin typeface="HG丸ｺﾞｼｯｸM-PRO" panose="020F0600000000000000" pitchFamily="50" charset="-128"/>
                          <a:ea typeface="HG丸ｺﾞｼｯｸM-PRO" panose="020F0600000000000000" pitchFamily="50" charset="-128"/>
                        </a:rPr>
                        <a:t>You (</a:t>
                      </a:r>
                      <a:r>
                        <a:rPr kumimoji="1" lang="ja-JP" altLang="en-US" dirty="0">
                          <a:latin typeface="HG丸ｺﾞｼｯｸM-PRO" panose="020F0600000000000000" pitchFamily="50" charset="-128"/>
                          <a:ea typeface="HG丸ｺﾞｼｯｸM-PRO" panose="020F0600000000000000" pitchFamily="50" charset="-128"/>
                        </a:rPr>
                        <a:t>　　　　</a:t>
                      </a:r>
                      <a:r>
                        <a:rPr kumimoji="1" lang="en-US" altLang="ja-JP" dirty="0">
                          <a:latin typeface="HG丸ｺﾞｼｯｸM-PRO" panose="020F0600000000000000" pitchFamily="50" charset="-128"/>
                          <a:ea typeface="HG丸ｺﾞｼｯｸM-PRO" panose="020F0600000000000000" pitchFamily="50" charset="-128"/>
                        </a:rPr>
                        <a:t>) evacuate.                </a:t>
                      </a:r>
                    </a:p>
                  </a:txBody>
                  <a:tcPr anchor="ctr"/>
                </a:tc>
                <a:tc>
                  <a:txBody>
                    <a:bodyPr/>
                    <a:lstStyle/>
                    <a:p>
                      <a:endParaRPr kumimoji="1" lang="ja-JP" altLang="en-US" dirty="0">
                        <a:latin typeface="HG丸ｺﾞｼｯｸM-PRO" panose="020F0600000000000000" pitchFamily="50" charset="-128"/>
                        <a:ea typeface="HG丸ｺﾞｼｯｸM-PRO" panose="020F0600000000000000" pitchFamily="50" charset="-128"/>
                      </a:endParaRPr>
                    </a:p>
                  </a:txBody>
                  <a:tcPr anchor="ctr"/>
                </a:tc>
                <a:tc>
                  <a:txBody>
                    <a:bodyPr/>
                    <a:lstStyle/>
                    <a:p>
                      <a:endParaRPr kumimoji="1" lang="ja-JP" altLang="en-US" dirty="0">
                        <a:latin typeface="HG丸ｺﾞｼｯｸM-PRO" panose="020F0600000000000000" pitchFamily="50" charset="-128"/>
                        <a:ea typeface="HG丸ｺﾞｼｯｸM-PRO" panose="020F0600000000000000" pitchFamily="50" charset="-128"/>
                      </a:endParaRPr>
                    </a:p>
                  </a:txBody>
                  <a:tcPr anchor="ctr"/>
                </a:tc>
                <a:extLst>
                  <a:ext uri="{0D108BD9-81ED-4DB2-BD59-A6C34878D82A}">
                    <a16:rowId xmlns:a16="http://schemas.microsoft.com/office/drawing/2014/main" val="10003"/>
                  </a:ext>
                </a:extLst>
              </a:tr>
              <a:tr h="1224136">
                <a:tc>
                  <a:txBody>
                    <a:bodyPr/>
                    <a:lstStyle/>
                    <a:p>
                      <a:pPr algn="ctr"/>
                      <a:r>
                        <a:rPr kumimoji="1" lang="ja-JP" altLang="en-US" dirty="0">
                          <a:latin typeface="HG丸ｺﾞｼｯｸM-PRO" panose="020F0600000000000000" pitchFamily="50" charset="-128"/>
                          <a:ea typeface="HG丸ｺﾞｼｯｸM-PRO" panose="020F0600000000000000" pitchFamily="50" charset="-128"/>
                        </a:rPr>
                        <a:t>３</a:t>
                      </a:r>
                    </a:p>
                  </a:txBody>
                  <a:tcPr anchor="ctr"/>
                </a:tc>
                <a:tc>
                  <a:txBody>
                    <a:bodyPr/>
                    <a:lstStyle/>
                    <a:p>
                      <a:pPr algn="l"/>
                      <a:r>
                        <a:rPr kumimoji="1" lang="en-US" altLang="ja-JP" dirty="0">
                          <a:latin typeface="HG丸ｺﾞｼｯｸM-PRO" panose="020F0600000000000000" pitchFamily="50" charset="-128"/>
                          <a:ea typeface="HG丸ｺﾞｼｯｸM-PRO" panose="020F0600000000000000" pitchFamily="50" charset="-128"/>
                        </a:rPr>
                        <a:t>You (</a:t>
                      </a:r>
                      <a:r>
                        <a:rPr kumimoji="1" lang="en-US" altLang="ja-JP" dirty="0">
                          <a:solidFill>
                            <a:srgbClr val="FF0000"/>
                          </a:solidFill>
                          <a:latin typeface="HG丸ｺﾞｼｯｸM-PRO" panose="020F0600000000000000" pitchFamily="50" charset="-128"/>
                          <a:ea typeface="HG丸ｺﾞｼｯｸM-PRO" panose="020F0600000000000000" pitchFamily="50" charset="-128"/>
                        </a:rPr>
                        <a:t> </a:t>
                      </a:r>
                      <a:r>
                        <a:rPr kumimoji="1" lang="ja-JP" altLang="en-US" dirty="0">
                          <a:solidFill>
                            <a:srgbClr val="FF0000"/>
                          </a:solidFill>
                          <a:latin typeface="HG丸ｺﾞｼｯｸM-PRO" panose="020F0600000000000000" pitchFamily="50" charset="-128"/>
                          <a:ea typeface="HG丸ｺﾞｼｯｸM-PRO" panose="020F0600000000000000" pitchFamily="50" charset="-128"/>
                        </a:rPr>
                        <a:t>　　</a:t>
                      </a:r>
                      <a:r>
                        <a:rPr kumimoji="1" lang="en-US" altLang="ja-JP" dirty="0">
                          <a:solidFill>
                            <a:srgbClr val="FF0000"/>
                          </a:solidFill>
                          <a:latin typeface="HG丸ｺﾞｼｯｸM-PRO" panose="020F0600000000000000" pitchFamily="50" charset="-128"/>
                          <a:ea typeface="HG丸ｺﾞｼｯｸM-PRO" panose="020F0600000000000000" pitchFamily="50" charset="-128"/>
                        </a:rPr>
                        <a:t>  </a:t>
                      </a:r>
                      <a:r>
                        <a:rPr kumimoji="1" lang="en-US" altLang="ja-JP" dirty="0">
                          <a:solidFill>
                            <a:schemeClr val="tx1"/>
                          </a:solidFill>
                          <a:latin typeface="HG丸ｺﾞｼｯｸM-PRO" panose="020F0600000000000000" pitchFamily="50" charset="-128"/>
                          <a:ea typeface="HG丸ｺﾞｼｯｸM-PRO" panose="020F0600000000000000" pitchFamily="50" charset="-128"/>
                        </a:rPr>
                        <a:t>)(</a:t>
                      </a:r>
                      <a:r>
                        <a:rPr kumimoji="1" lang="en-US" altLang="ja-JP" dirty="0">
                          <a:solidFill>
                            <a:srgbClr val="FF0000"/>
                          </a:solidFill>
                          <a:latin typeface="HG丸ｺﾞｼｯｸM-PRO" panose="020F0600000000000000" pitchFamily="50" charset="-128"/>
                          <a:ea typeface="HG丸ｺﾞｼｯｸM-PRO" panose="020F0600000000000000" pitchFamily="50" charset="-128"/>
                        </a:rPr>
                        <a:t> </a:t>
                      </a:r>
                      <a:r>
                        <a:rPr kumimoji="1" lang="ja-JP" altLang="en-US" dirty="0">
                          <a:solidFill>
                            <a:srgbClr val="FF0000"/>
                          </a:solidFill>
                          <a:latin typeface="HG丸ｺﾞｼｯｸM-PRO" panose="020F0600000000000000" pitchFamily="50" charset="-128"/>
                          <a:ea typeface="HG丸ｺﾞｼｯｸM-PRO" panose="020F0600000000000000" pitchFamily="50" charset="-128"/>
                        </a:rPr>
                        <a:t>　　　</a:t>
                      </a:r>
                      <a:r>
                        <a:rPr kumimoji="1" lang="en-US" altLang="ja-JP" dirty="0">
                          <a:solidFill>
                            <a:srgbClr val="FF0000"/>
                          </a:solidFill>
                          <a:latin typeface="HG丸ｺﾞｼｯｸM-PRO" panose="020F0600000000000000" pitchFamily="50" charset="-128"/>
                          <a:ea typeface="HG丸ｺﾞｼｯｸM-PRO" panose="020F0600000000000000" pitchFamily="50" charset="-128"/>
                        </a:rPr>
                        <a:t> </a:t>
                      </a:r>
                      <a:r>
                        <a:rPr kumimoji="1" lang="en-US" altLang="ja-JP" dirty="0">
                          <a:latin typeface="HG丸ｺﾞｼｯｸM-PRO" panose="020F0600000000000000" pitchFamily="50" charset="-128"/>
                          <a:ea typeface="HG丸ｺﾞｼｯｸM-PRO" panose="020F0600000000000000" pitchFamily="50" charset="-128"/>
                        </a:rPr>
                        <a:t>) evacuate.</a:t>
                      </a:r>
                    </a:p>
                    <a:p>
                      <a:pPr algn="l"/>
                      <a:r>
                        <a:rPr kumimoji="1" lang="en-US" altLang="ja-JP" dirty="0">
                          <a:latin typeface="HG丸ｺﾞｼｯｸM-PRO" panose="020F0600000000000000" pitchFamily="50" charset="-128"/>
                          <a:ea typeface="HG丸ｺﾞｼｯｸM-PRO" panose="020F0600000000000000" pitchFamily="50" charset="-128"/>
                        </a:rPr>
                        <a:t>Old persons ( </a:t>
                      </a:r>
                      <a:r>
                        <a:rPr kumimoji="1" lang="en-US" altLang="ja-JP" dirty="0">
                          <a:solidFill>
                            <a:srgbClr val="FF0000"/>
                          </a:solidFill>
                          <a:latin typeface="HG丸ｺﾞｼｯｸM-PRO" panose="020F0600000000000000" pitchFamily="50" charset="-128"/>
                          <a:ea typeface="HG丸ｺﾞｼｯｸM-PRO" panose="020F0600000000000000" pitchFamily="50" charset="-128"/>
                        </a:rPr>
                        <a:t> </a:t>
                      </a:r>
                      <a:r>
                        <a:rPr kumimoji="1" lang="en-US" altLang="ja-JP" dirty="0">
                          <a:latin typeface="HG丸ｺﾞｼｯｸM-PRO" panose="020F0600000000000000" pitchFamily="50" charset="-128"/>
                          <a:ea typeface="HG丸ｺﾞｼｯｸM-PRO" panose="020F0600000000000000" pitchFamily="50" charset="-128"/>
                        </a:rPr>
                        <a:t> </a:t>
                      </a:r>
                      <a:r>
                        <a:rPr kumimoji="1" lang="ja-JP" altLang="en-US" dirty="0">
                          <a:latin typeface="HG丸ｺﾞｼｯｸM-PRO" panose="020F0600000000000000" pitchFamily="50" charset="-128"/>
                          <a:ea typeface="HG丸ｺﾞｼｯｸM-PRO" panose="020F0600000000000000" pitchFamily="50" charset="-128"/>
                        </a:rPr>
                        <a:t>　　</a:t>
                      </a:r>
                      <a:r>
                        <a:rPr kumimoji="1" lang="en-US" altLang="ja-JP" dirty="0">
                          <a:latin typeface="HG丸ｺﾞｼｯｸM-PRO" panose="020F0600000000000000" pitchFamily="50" charset="-128"/>
                          <a:ea typeface="HG丸ｺﾞｼｯｸM-PRO" panose="020F0600000000000000" pitchFamily="50" charset="-128"/>
                        </a:rPr>
                        <a:t>  )evacuate.             </a:t>
                      </a:r>
                    </a:p>
                  </a:txBody>
                  <a:tcPr anchor="ctr"/>
                </a:tc>
                <a:tc>
                  <a:txBody>
                    <a:bodyPr/>
                    <a:lstStyle/>
                    <a:p>
                      <a:endParaRPr kumimoji="1" lang="ja-JP" altLang="en-US" dirty="0">
                        <a:latin typeface="HG丸ｺﾞｼｯｸM-PRO" panose="020F0600000000000000" pitchFamily="50" charset="-128"/>
                        <a:ea typeface="HG丸ｺﾞｼｯｸM-PRO" panose="020F0600000000000000" pitchFamily="50" charset="-128"/>
                      </a:endParaRPr>
                    </a:p>
                  </a:txBody>
                  <a:tcPr anchor="ctr"/>
                </a:tc>
                <a:tc>
                  <a:txBody>
                    <a:bodyPr/>
                    <a:lstStyle/>
                    <a:p>
                      <a:endParaRPr kumimoji="1" lang="ja-JP" altLang="en-US" dirty="0">
                        <a:latin typeface="HG丸ｺﾞｼｯｸM-PRO" panose="020F0600000000000000" pitchFamily="50" charset="-128"/>
                        <a:ea typeface="HG丸ｺﾞｼｯｸM-PRO" panose="020F0600000000000000" pitchFamily="50" charset="-128"/>
                      </a:endParaRPr>
                    </a:p>
                  </a:txBody>
                  <a:tcPr anchor="ctr"/>
                </a:tc>
                <a:extLst>
                  <a:ext uri="{0D108BD9-81ED-4DB2-BD59-A6C34878D82A}">
                    <a16:rowId xmlns:a16="http://schemas.microsoft.com/office/drawing/2014/main" val="10004"/>
                  </a:ext>
                </a:extLst>
              </a:tr>
              <a:tr h="1080120">
                <a:tc>
                  <a:txBody>
                    <a:bodyPr/>
                    <a:lstStyle/>
                    <a:p>
                      <a:pPr algn="ctr"/>
                      <a:r>
                        <a:rPr kumimoji="1" lang="ja-JP" altLang="en-US" dirty="0">
                          <a:latin typeface="HG丸ｺﾞｼｯｸM-PRO" panose="020F0600000000000000" pitchFamily="50" charset="-128"/>
                          <a:ea typeface="HG丸ｺﾞｼｯｸM-PRO" panose="020F0600000000000000" pitchFamily="50" charset="-128"/>
                        </a:rPr>
                        <a:t>２</a:t>
                      </a:r>
                    </a:p>
                  </a:txBody>
                  <a:tcPr anchor="ctr"/>
                </a:tc>
                <a:tc>
                  <a:txBody>
                    <a:bodyPr/>
                    <a:lstStyle/>
                    <a:p>
                      <a:pPr algn="l"/>
                      <a:r>
                        <a:rPr kumimoji="1" lang="en-US" altLang="ja-JP" dirty="0">
                          <a:latin typeface="HG丸ｺﾞｼｯｸM-PRO" panose="020F0600000000000000" pitchFamily="50" charset="-128"/>
                          <a:ea typeface="HG丸ｺﾞｼｯｸM-PRO" panose="020F0600000000000000" pitchFamily="50" charset="-128"/>
                        </a:rPr>
                        <a:t>You ( </a:t>
                      </a:r>
                      <a:r>
                        <a:rPr kumimoji="1" lang="en-US" altLang="ja-JP" dirty="0">
                          <a:solidFill>
                            <a:srgbClr val="FF0000"/>
                          </a:solidFill>
                          <a:latin typeface="HG丸ｺﾞｼｯｸM-PRO" panose="020F0600000000000000" pitchFamily="50" charset="-128"/>
                          <a:ea typeface="HG丸ｺﾞｼｯｸM-PRO" panose="020F0600000000000000" pitchFamily="50" charset="-128"/>
                        </a:rPr>
                        <a:t> </a:t>
                      </a:r>
                      <a:r>
                        <a:rPr kumimoji="1" lang="ja-JP" altLang="en-US" dirty="0">
                          <a:solidFill>
                            <a:srgbClr val="FF0000"/>
                          </a:solidFill>
                          <a:latin typeface="HG丸ｺﾞｼｯｸM-PRO" panose="020F0600000000000000" pitchFamily="50" charset="-128"/>
                          <a:ea typeface="HG丸ｺﾞｼｯｸM-PRO" panose="020F0600000000000000" pitchFamily="50" charset="-128"/>
                        </a:rPr>
                        <a:t>　　</a:t>
                      </a:r>
                      <a:r>
                        <a:rPr kumimoji="1" lang="en-US" altLang="ja-JP" dirty="0">
                          <a:solidFill>
                            <a:srgbClr val="FF0000"/>
                          </a:solidFill>
                          <a:latin typeface="HG丸ｺﾞｼｯｸM-PRO" panose="020F0600000000000000" pitchFamily="50" charset="-128"/>
                          <a:ea typeface="HG丸ｺﾞｼｯｸM-PRO" panose="020F0600000000000000" pitchFamily="50" charset="-128"/>
                        </a:rPr>
                        <a:t>  </a:t>
                      </a:r>
                      <a:r>
                        <a:rPr kumimoji="1" lang="ja-JP" altLang="en-US" dirty="0">
                          <a:solidFill>
                            <a:srgbClr val="FF0000"/>
                          </a:solidFill>
                          <a:latin typeface="HG丸ｺﾞｼｯｸM-PRO" panose="020F0600000000000000" pitchFamily="50" charset="-128"/>
                          <a:ea typeface="HG丸ｺﾞｼｯｸM-PRO" panose="020F0600000000000000" pitchFamily="50" charset="-128"/>
                        </a:rPr>
                        <a:t>　</a:t>
                      </a:r>
                      <a:r>
                        <a:rPr kumimoji="1" lang="en-US" altLang="ja-JP" dirty="0">
                          <a:solidFill>
                            <a:srgbClr val="FF0000"/>
                          </a:solidFill>
                          <a:latin typeface="HG丸ｺﾞｼｯｸM-PRO" panose="020F0600000000000000" pitchFamily="50" charset="-128"/>
                          <a:ea typeface="HG丸ｺﾞｼｯｸM-PRO" panose="020F0600000000000000" pitchFamily="50" charset="-128"/>
                        </a:rPr>
                        <a:t> </a:t>
                      </a:r>
                      <a:r>
                        <a:rPr kumimoji="1" lang="en-US" altLang="ja-JP" dirty="0">
                          <a:latin typeface="HG丸ｺﾞｼｯｸM-PRO" panose="020F0600000000000000" pitchFamily="50" charset="-128"/>
                          <a:ea typeface="HG丸ｺﾞｼｯｸM-PRO" panose="020F0600000000000000" pitchFamily="50" charset="-128"/>
                        </a:rPr>
                        <a:t>) check the HAZARD MAP .              </a:t>
                      </a:r>
                    </a:p>
                  </a:txBody>
                  <a:tcPr anchor="ctr"/>
                </a:tc>
                <a:tc>
                  <a:txBody>
                    <a:bodyPr/>
                    <a:lstStyle/>
                    <a:p>
                      <a:endParaRPr kumimoji="1" lang="ja-JP" altLang="en-US" dirty="0">
                        <a:latin typeface="HG丸ｺﾞｼｯｸM-PRO" panose="020F0600000000000000" pitchFamily="50" charset="-128"/>
                        <a:ea typeface="HG丸ｺﾞｼｯｸM-PRO" panose="020F0600000000000000" pitchFamily="50" charset="-128"/>
                      </a:endParaRPr>
                    </a:p>
                  </a:txBody>
                  <a:tcPr anchor="ctr"/>
                </a:tc>
                <a:tc>
                  <a:txBody>
                    <a:bodyPr/>
                    <a:lstStyle/>
                    <a:p>
                      <a:endParaRPr kumimoji="1" lang="ja-JP" altLang="en-US" dirty="0">
                        <a:latin typeface="HG丸ｺﾞｼｯｸM-PRO" panose="020F0600000000000000" pitchFamily="50" charset="-128"/>
                        <a:ea typeface="HG丸ｺﾞｼｯｸM-PRO" panose="020F0600000000000000" pitchFamily="50" charset="-128"/>
                      </a:endParaRPr>
                    </a:p>
                  </a:txBody>
                  <a:tcPr anchor="ctr"/>
                </a:tc>
                <a:extLst>
                  <a:ext uri="{0D108BD9-81ED-4DB2-BD59-A6C34878D82A}">
                    <a16:rowId xmlns:a16="http://schemas.microsoft.com/office/drawing/2014/main" val="10005"/>
                  </a:ext>
                </a:extLst>
              </a:tr>
              <a:tr h="1126094">
                <a:tc>
                  <a:txBody>
                    <a:bodyPr/>
                    <a:lstStyle/>
                    <a:p>
                      <a:pPr algn="ctr"/>
                      <a:r>
                        <a:rPr kumimoji="1" lang="ja-JP" altLang="en-US" dirty="0">
                          <a:latin typeface="HG丸ｺﾞｼｯｸM-PRO" panose="020F0600000000000000" pitchFamily="50" charset="-128"/>
                          <a:ea typeface="HG丸ｺﾞｼｯｸM-PRO" panose="020F0600000000000000" pitchFamily="50" charset="-128"/>
                        </a:rPr>
                        <a:t>１</a:t>
                      </a:r>
                    </a:p>
                  </a:txBody>
                  <a:tcPr anchor="ctr"/>
                </a:tc>
                <a:tc>
                  <a:txBody>
                    <a:bodyPr/>
                    <a:lstStyle/>
                    <a:p>
                      <a:pPr algn="l"/>
                      <a:r>
                        <a:rPr kumimoji="1" lang="en-US" altLang="ja-JP" dirty="0">
                          <a:latin typeface="HG丸ｺﾞｼｯｸM-PRO" panose="020F0600000000000000" pitchFamily="50" charset="-128"/>
                          <a:ea typeface="HG丸ｺﾞｼｯｸM-PRO" panose="020F0600000000000000" pitchFamily="50" charset="-128"/>
                        </a:rPr>
                        <a:t>You (</a:t>
                      </a:r>
                      <a:r>
                        <a:rPr kumimoji="1" lang="ja-JP" altLang="en-US" dirty="0">
                          <a:latin typeface="HG丸ｺﾞｼｯｸM-PRO" panose="020F0600000000000000" pitchFamily="50" charset="-128"/>
                          <a:ea typeface="HG丸ｺﾞｼｯｸM-PRO" panose="020F0600000000000000" pitchFamily="50" charset="-128"/>
                        </a:rPr>
                        <a:t>　　　　</a:t>
                      </a:r>
                      <a:r>
                        <a:rPr kumimoji="1" lang="en-US" altLang="ja-JP" dirty="0">
                          <a:latin typeface="HG丸ｺﾞｼｯｸM-PRO" panose="020F0600000000000000" pitchFamily="50" charset="-128"/>
                          <a:ea typeface="HG丸ｺﾞｼｯｸM-PRO" panose="020F0600000000000000" pitchFamily="50" charset="-128"/>
                        </a:rPr>
                        <a:t>) to prepare for disasters.</a:t>
                      </a:r>
                      <a:endParaRPr kumimoji="1" lang="ja-JP" altLang="en-US" dirty="0">
                        <a:latin typeface="HG丸ｺﾞｼｯｸM-PRO" panose="020F0600000000000000" pitchFamily="50" charset="-128"/>
                        <a:ea typeface="HG丸ｺﾞｼｯｸM-PRO" panose="020F0600000000000000" pitchFamily="50" charset="-128"/>
                      </a:endParaRPr>
                    </a:p>
                  </a:txBody>
                  <a:tcPr anchor="ctr"/>
                </a:tc>
                <a:tc>
                  <a:txBody>
                    <a:bodyPr/>
                    <a:lstStyle/>
                    <a:p>
                      <a:endParaRPr kumimoji="1" lang="ja-JP" altLang="en-US" dirty="0">
                        <a:latin typeface="HG丸ｺﾞｼｯｸM-PRO" panose="020F0600000000000000" pitchFamily="50" charset="-128"/>
                        <a:ea typeface="HG丸ｺﾞｼｯｸM-PRO" panose="020F0600000000000000" pitchFamily="50" charset="-128"/>
                      </a:endParaRPr>
                    </a:p>
                  </a:txBody>
                  <a:tcPr anchor="ctr"/>
                </a:tc>
                <a:tc>
                  <a:txBody>
                    <a:bodyPr/>
                    <a:lstStyle/>
                    <a:p>
                      <a:endParaRPr kumimoji="1" lang="ja-JP" altLang="en-US" dirty="0">
                        <a:latin typeface="HG丸ｺﾞｼｯｸM-PRO" panose="020F0600000000000000" pitchFamily="50" charset="-128"/>
                        <a:ea typeface="HG丸ｺﾞｼｯｸM-PRO" panose="020F0600000000000000" pitchFamily="50" charset="-128"/>
                      </a:endParaRPr>
                    </a:p>
                  </a:txBody>
                  <a:tcPr anchor="ctr"/>
                </a:tc>
                <a:extLst>
                  <a:ext uri="{0D108BD9-81ED-4DB2-BD59-A6C34878D82A}">
                    <a16:rowId xmlns:a16="http://schemas.microsoft.com/office/drawing/2014/main" val="10006"/>
                  </a:ext>
                </a:extLst>
              </a:tr>
            </a:tbl>
          </a:graphicData>
        </a:graphic>
      </p:graphicFrame>
      <p:sp>
        <p:nvSpPr>
          <p:cNvPr id="6" name="テキスト ボックス 5"/>
          <p:cNvSpPr txBox="1"/>
          <p:nvPr/>
        </p:nvSpPr>
        <p:spPr>
          <a:xfrm>
            <a:off x="1718847" y="-171400"/>
            <a:ext cx="8964488" cy="769441"/>
          </a:xfrm>
          <a:prstGeom prst="rect">
            <a:avLst/>
          </a:prstGeom>
          <a:noFill/>
        </p:spPr>
        <p:txBody>
          <a:bodyPr wrap="square" rtlCol="0">
            <a:spAutoFit/>
          </a:bodyPr>
          <a:lstStyle/>
          <a:p>
            <a:r>
              <a:rPr lang="en-US" altLang="ja-JP" sz="4400" dirty="0">
                <a:latin typeface="+mn-ea"/>
              </a:rPr>
              <a:t>Alert</a:t>
            </a:r>
            <a:r>
              <a:rPr lang="ja-JP" altLang="en-US" sz="4400" dirty="0">
                <a:latin typeface="+mn-ea"/>
              </a:rPr>
              <a:t> </a:t>
            </a:r>
            <a:r>
              <a:rPr lang="en-US" altLang="ja-JP" sz="4400" dirty="0">
                <a:latin typeface="+mn-ea"/>
              </a:rPr>
              <a:t>Level &amp; An Action to be taken</a:t>
            </a:r>
          </a:p>
        </p:txBody>
      </p:sp>
      <p:pic>
        <p:nvPicPr>
          <p:cNvPr id="9" name="図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544272" y="3384760"/>
            <a:ext cx="1944216" cy="1170105"/>
          </a:xfrm>
          <a:prstGeom prst="rect">
            <a:avLst/>
          </a:prstGeom>
        </p:spPr>
      </p:pic>
      <p:pic>
        <p:nvPicPr>
          <p:cNvPr id="10" name="図 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604925" y="2289899"/>
            <a:ext cx="1944215" cy="1130592"/>
          </a:xfrm>
          <a:prstGeom prst="rect">
            <a:avLst/>
          </a:prstGeom>
        </p:spPr>
      </p:pic>
      <p:pic>
        <p:nvPicPr>
          <p:cNvPr id="11" name="図 10"/>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637811" y="1152884"/>
            <a:ext cx="1911329" cy="1108383"/>
          </a:xfrm>
          <a:prstGeom prst="rect">
            <a:avLst/>
          </a:prstGeom>
        </p:spPr>
      </p:pic>
      <p:pic>
        <p:nvPicPr>
          <p:cNvPr id="12" name="図 11"/>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393093" y="4592496"/>
            <a:ext cx="2178698" cy="1120792"/>
          </a:xfrm>
          <a:prstGeom prst="rect">
            <a:avLst/>
          </a:prstGeom>
        </p:spPr>
      </p:pic>
      <p:pic>
        <p:nvPicPr>
          <p:cNvPr id="15" name="図 14"/>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8544273" y="5671178"/>
            <a:ext cx="1966367" cy="1181265"/>
          </a:xfrm>
          <a:prstGeom prst="rect">
            <a:avLst/>
          </a:prstGeom>
        </p:spPr>
      </p:pic>
      <p:pic>
        <p:nvPicPr>
          <p:cNvPr id="16" name="図 15"/>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8652486" y="4592496"/>
            <a:ext cx="1944215" cy="1116313"/>
          </a:xfrm>
          <a:prstGeom prst="rect">
            <a:avLst/>
          </a:prstGeom>
        </p:spPr>
      </p:pic>
      <p:pic>
        <p:nvPicPr>
          <p:cNvPr id="18" name="図 17"/>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6365574" y="2254168"/>
            <a:ext cx="2233736" cy="1130592"/>
          </a:xfrm>
          <a:prstGeom prst="rect">
            <a:avLst/>
          </a:prstGeom>
        </p:spPr>
      </p:pic>
      <p:pic>
        <p:nvPicPr>
          <p:cNvPr id="19" name="図 18"/>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6384033" y="5678358"/>
            <a:ext cx="2260079" cy="1174084"/>
          </a:xfrm>
          <a:prstGeom prst="rect">
            <a:avLst/>
          </a:prstGeom>
        </p:spPr>
      </p:pic>
      <p:pic>
        <p:nvPicPr>
          <p:cNvPr id="20" name="図 19"/>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6365574" y="1145784"/>
            <a:ext cx="2178698" cy="1108383"/>
          </a:xfrm>
          <a:prstGeom prst="rect">
            <a:avLst/>
          </a:prstGeom>
        </p:spPr>
      </p:pic>
      <p:pic>
        <p:nvPicPr>
          <p:cNvPr id="21" name="図 20"/>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6384032" y="3384760"/>
            <a:ext cx="2187759" cy="1207736"/>
          </a:xfrm>
          <a:prstGeom prst="rect">
            <a:avLst/>
          </a:prstGeom>
        </p:spPr>
      </p:pic>
      <p:grpSp>
        <p:nvGrpSpPr>
          <p:cNvPr id="5" name="グループ化 4"/>
          <p:cNvGrpSpPr/>
          <p:nvPr/>
        </p:nvGrpSpPr>
        <p:grpSpPr>
          <a:xfrm>
            <a:off x="359591" y="1535625"/>
            <a:ext cx="1301649" cy="5049350"/>
            <a:chOff x="359591" y="1535625"/>
            <a:chExt cx="1301649" cy="5049350"/>
          </a:xfrm>
        </p:grpSpPr>
        <p:sp>
          <p:nvSpPr>
            <p:cNvPr id="2" name="テキスト ボックス 1"/>
            <p:cNvSpPr txBox="1"/>
            <p:nvPr/>
          </p:nvSpPr>
          <p:spPr>
            <a:xfrm>
              <a:off x="359591" y="1535625"/>
              <a:ext cx="1182218" cy="646331"/>
            </a:xfrm>
            <a:prstGeom prst="rect">
              <a:avLst/>
            </a:prstGeom>
            <a:noFill/>
          </p:spPr>
          <p:txBody>
            <a:bodyPr wrap="square" rtlCol="0">
              <a:spAutoFit/>
            </a:bodyPr>
            <a:lstStyle/>
            <a:p>
              <a:r>
                <a:rPr lang="en-US" altLang="ja-JP" sz="3600" dirty="0"/>
                <a:t>(&gt;_&lt;)</a:t>
              </a:r>
              <a:endParaRPr kumimoji="1" lang="ja-JP" altLang="en-US" sz="3600" dirty="0"/>
            </a:p>
          </p:txBody>
        </p:sp>
        <p:sp>
          <p:nvSpPr>
            <p:cNvPr id="17" name="テキスト ボックス 16"/>
            <p:cNvSpPr txBox="1"/>
            <p:nvPr/>
          </p:nvSpPr>
          <p:spPr>
            <a:xfrm>
              <a:off x="479022" y="5938644"/>
              <a:ext cx="1182218" cy="646331"/>
            </a:xfrm>
            <a:prstGeom prst="rect">
              <a:avLst/>
            </a:prstGeom>
            <a:noFill/>
          </p:spPr>
          <p:txBody>
            <a:bodyPr wrap="square" rtlCol="0">
              <a:spAutoFit/>
            </a:bodyPr>
            <a:lstStyle/>
            <a:p>
              <a:r>
                <a:rPr kumimoji="1" lang="en-US" altLang="ja-JP" sz="3600" dirty="0"/>
                <a:t>(‘_’)</a:t>
              </a:r>
              <a:endParaRPr kumimoji="1" lang="ja-JP" altLang="en-US" sz="3600" dirty="0"/>
            </a:p>
          </p:txBody>
        </p:sp>
        <p:sp>
          <p:nvSpPr>
            <p:cNvPr id="3" name="上下矢印 2"/>
            <p:cNvSpPr/>
            <p:nvPr/>
          </p:nvSpPr>
          <p:spPr>
            <a:xfrm>
              <a:off x="565957" y="2368167"/>
              <a:ext cx="769486" cy="3191608"/>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grpSp>
      <p:sp>
        <p:nvSpPr>
          <p:cNvPr id="7" name="テキスト ボックス 6"/>
          <p:cNvSpPr txBox="1"/>
          <p:nvPr/>
        </p:nvSpPr>
        <p:spPr>
          <a:xfrm>
            <a:off x="3179618" y="1622068"/>
            <a:ext cx="1122218" cy="369332"/>
          </a:xfrm>
          <a:prstGeom prst="rect">
            <a:avLst/>
          </a:prstGeom>
          <a:noFill/>
        </p:spPr>
        <p:txBody>
          <a:bodyPr wrap="square" rtlCol="0">
            <a:spAutoFit/>
          </a:bodyPr>
          <a:lstStyle/>
          <a:p>
            <a:r>
              <a:rPr lang="en-US" altLang="ja-JP" dirty="0">
                <a:solidFill>
                  <a:srgbClr val="FF0000"/>
                </a:solidFill>
                <a:latin typeface="HG丸ｺﾞｼｯｸM-PRO" panose="020F0600000000000000" pitchFamily="50" charset="-128"/>
                <a:ea typeface="HG丸ｺﾞｼｯｸM-PRO" panose="020F0600000000000000" pitchFamily="50" charset="-128"/>
              </a:rPr>
              <a:t>should</a:t>
            </a:r>
            <a:endParaRPr kumimoji="1" lang="ja-JP" altLang="en-US" dirty="0"/>
          </a:p>
        </p:txBody>
      </p:sp>
      <p:sp>
        <p:nvSpPr>
          <p:cNvPr id="26" name="テキスト ボックス 25"/>
          <p:cNvSpPr txBox="1"/>
          <p:nvPr/>
        </p:nvSpPr>
        <p:spPr>
          <a:xfrm>
            <a:off x="3556860" y="2449035"/>
            <a:ext cx="1122218" cy="369332"/>
          </a:xfrm>
          <a:prstGeom prst="rect">
            <a:avLst/>
          </a:prstGeom>
          <a:noFill/>
        </p:spPr>
        <p:txBody>
          <a:bodyPr wrap="square" rtlCol="0">
            <a:spAutoFit/>
          </a:bodyPr>
          <a:lstStyle/>
          <a:p>
            <a:endParaRPr kumimoji="1" lang="ja-JP" altLang="en-US" dirty="0"/>
          </a:p>
        </p:txBody>
      </p:sp>
      <p:sp>
        <p:nvSpPr>
          <p:cNvPr id="27" name="テキスト ボックス 26"/>
          <p:cNvSpPr txBox="1"/>
          <p:nvPr/>
        </p:nvSpPr>
        <p:spPr>
          <a:xfrm>
            <a:off x="3144651" y="6010410"/>
            <a:ext cx="1946636" cy="369332"/>
          </a:xfrm>
          <a:prstGeom prst="rect">
            <a:avLst/>
          </a:prstGeom>
          <a:noFill/>
        </p:spPr>
        <p:txBody>
          <a:bodyPr wrap="square" rtlCol="0">
            <a:spAutoFit/>
          </a:bodyPr>
          <a:lstStyle/>
          <a:p>
            <a:r>
              <a:rPr lang="en-US" altLang="ja-JP" dirty="0">
                <a:solidFill>
                  <a:srgbClr val="FF0000"/>
                </a:solidFill>
                <a:latin typeface="HG丸ｺﾞｼｯｸM-PRO" panose="020F0600000000000000" pitchFamily="50" charset="-128"/>
                <a:ea typeface="HG丸ｺﾞｼｯｸM-PRO" panose="020F0600000000000000" pitchFamily="50" charset="-128"/>
              </a:rPr>
              <a:t>need</a:t>
            </a:r>
            <a:endParaRPr kumimoji="1" lang="ja-JP" altLang="en-US" dirty="0"/>
          </a:p>
        </p:txBody>
      </p:sp>
      <p:sp>
        <p:nvSpPr>
          <p:cNvPr id="28" name="テキスト ボックス 27"/>
          <p:cNvSpPr txBox="1"/>
          <p:nvPr/>
        </p:nvSpPr>
        <p:spPr>
          <a:xfrm>
            <a:off x="3174275" y="4900180"/>
            <a:ext cx="1122218" cy="369332"/>
          </a:xfrm>
          <a:prstGeom prst="rect">
            <a:avLst/>
          </a:prstGeom>
          <a:noFill/>
        </p:spPr>
        <p:txBody>
          <a:bodyPr wrap="square" rtlCol="0">
            <a:spAutoFit/>
          </a:bodyPr>
          <a:lstStyle/>
          <a:p>
            <a:r>
              <a:rPr lang="en-US" altLang="ja-JP" dirty="0">
                <a:solidFill>
                  <a:srgbClr val="FF0000"/>
                </a:solidFill>
                <a:latin typeface="HG丸ｺﾞｼｯｸM-PRO" panose="020F0600000000000000" pitchFamily="50" charset="-128"/>
                <a:ea typeface="HG丸ｺﾞｼｯｸM-PRO" panose="020F0600000000000000" pitchFamily="50" charset="-128"/>
              </a:rPr>
              <a:t>should</a:t>
            </a:r>
            <a:endParaRPr kumimoji="1" lang="ja-JP" altLang="en-US" dirty="0"/>
          </a:p>
        </p:txBody>
      </p:sp>
      <p:sp>
        <p:nvSpPr>
          <p:cNvPr id="29" name="テキスト ボックス 28"/>
          <p:cNvSpPr txBox="1"/>
          <p:nvPr/>
        </p:nvSpPr>
        <p:spPr>
          <a:xfrm>
            <a:off x="4117969" y="4039588"/>
            <a:ext cx="1122218" cy="369332"/>
          </a:xfrm>
          <a:prstGeom prst="rect">
            <a:avLst/>
          </a:prstGeom>
          <a:noFill/>
        </p:spPr>
        <p:txBody>
          <a:bodyPr wrap="square" rtlCol="0">
            <a:spAutoFit/>
          </a:bodyPr>
          <a:lstStyle/>
          <a:p>
            <a:r>
              <a:rPr lang="en-US" altLang="ja-JP" dirty="0">
                <a:solidFill>
                  <a:srgbClr val="FF0000"/>
                </a:solidFill>
                <a:latin typeface="HG丸ｺﾞｼｯｸM-PRO" panose="020F0600000000000000" pitchFamily="50" charset="-128"/>
                <a:ea typeface="HG丸ｺﾞｼｯｸM-PRO" panose="020F0600000000000000" pitchFamily="50" charset="-128"/>
              </a:rPr>
              <a:t>must</a:t>
            </a:r>
            <a:endParaRPr kumimoji="1" lang="ja-JP" altLang="en-US" dirty="0"/>
          </a:p>
        </p:txBody>
      </p:sp>
      <p:sp>
        <p:nvSpPr>
          <p:cNvPr id="30" name="テキスト ボックス 29"/>
          <p:cNvSpPr txBox="1"/>
          <p:nvPr/>
        </p:nvSpPr>
        <p:spPr>
          <a:xfrm>
            <a:off x="3174275" y="2717062"/>
            <a:ext cx="1122218" cy="369332"/>
          </a:xfrm>
          <a:prstGeom prst="rect">
            <a:avLst/>
          </a:prstGeom>
          <a:noFill/>
        </p:spPr>
        <p:txBody>
          <a:bodyPr wrap="square" rtlCol="0">
            <a:spAutoFit/>
          </a:bodyPr>
          <a:lstStyle/>
          <a:p>
            <a:r>
              <a:rPr lang="en-US" altLang="ja-JP" dirty="0">
                <a:solidFill>
                  <a:srgbClr val="FF0000"/>
                </a:solidFill>
                <a:latin typeface="HG丸ｺﾞｼｯｸM-PRO" panose="020F0600000000000000" pitchFamily="50" charset="-128"/>
                <a:ea typeface="HG丸ｺﾞｼｯｸM-PRO" panose="020F0600000000000000" pitchFamily="50" charset="-128"/>
              </a:rPr>
              <a:t>must</a:t>
            </a:r>
            <a:endParaRPr kumimoji="1" lang="ja-JP" altLang="en-US" dirty="0"/>
          </a:p>
        </p:txBody>
      </p:sp>
      <p:sp>
        <p:nvSpPr>
          <p:cNvPr id="32" name="テキスト ボックス 31"/>
          <p:cNvSpPr txBox="1"/>
          <p:nvPr/>
        </p:nvSpPr>
        <p:spPr>
          <a:xfrm>
            <a:off x="3135339" y="3760961"/>
            <a:ext cx="799846" cy="369332"/>
          </a:xfrm>
          <a:prstGeom prst="rect">
            <a:avLst/>
          </a:prstGeom>
          <a:noFill/>
        </p:spPr>
        <p:txBody>
          <a:bodyPr wrap="square" rtlCol="0">
            <a:spAutoFit/>
          </a:bodyPr>
          <a:lstStyle/>
          <a:p>
            <a:r>
              <a:rPr kumimoji="1" lang="en-US" altLang="ja-JP" dirty="0">
                <a:solidFill>
                  <a:srgbClr val="FF0000"/>
                </a:solidFill>
                <a:latin typeface="HG丸ｺﾞｼｯｸM-PRO" panose="020F0600000000000000" pitchFamily="50" charset="-128"/>
                <a:ea typeface="HG丸ｺﾞｼｯｸM-PRO" panose="020F0600000000000000" pitchFamily="50" charset="-128"/>
              </a:rPr>
              <a:t>had</a:t>
            </a:r>
            <a:endParaRPr kumimoji="1" lang="ja-JP" altLang="en-US" dirty="0">
              <a:solidFill>
                <a:srgbClr val="FF0000"/>
              </a:solidFill>
              <a:latin typeface="HG丸ｺﾞｼｯｸM-PRO" panose="020F0600000000000000" pitchFamily="50" charset="-128"/>
              <a:ea typeface="HG丸ｺﾞｼｯｸM-PRO" panose="020F0600000000000000" pitchFamily="50" charset="-128"/>
            </a:endParaRPr>
          </a:p>
        </p:txBody>
      </p:sp>
      <p:sp>
        <p:nvSpPr>
          <p:cNvPr id="33" name="テキスト ボックス 32"/>
          <p:cNvSpPr txBox="1"/>
          <p:nvPr/>
        </p:nvSpPr>
        <p:spPr>
          <a:xfrm>
            <a:off x="3998693" y="3771561"/>
            <a:ext cx="1122218" cy="369332"/>
          </a:xfrm>
          <a:prstGeom prst="rect">
            <a:avLst/>
          </a:prstGeom>
          <a:noFill/>
        </p:spPr>
        <p:txBody>
          <a:bodyPr wrap="square" rtlCol="0">
            <a:spAutoFit/>
          </a:bodyPr>
          <a:lstStyle/>
          <a:p>
            <a:r>
              <a:rPr lang="en-US" altLang="ja-JP" dirty="0">
                <a:solidFill>
                  <a:srgbClr val="FF0000"/>
                </a:solidFill>
                <a:latin typeface="HG丸ｺﾞｼｯｸM-PRO" panose="020F0600000000000000" pitchFamily="50" charset="-128"/>
                <a:ea typeface="HG丸ｺﾞｼｯｸM-PRO" panose="020F0600000000000000" pitchFamily="50" charset="-128"/>
              </a:rPr>
              <a:t>better</a:t>
            </a:r>
            <a:endParaRPr kumimoji="1" lang="ja-JP" altLang="en-US" dirty="0"/>
          </a:p>
        </p:txBody>
      </p:sp>
    </p:spTree>
    <p:extLst>
      <p:ext uri="{BB962C8B-B14F-4D97-AF65-F5344CB8AC3E}">
        <p14:creationId xmlns:p14="http://schemas.microsoft.com/office/powerpoint/2010/main" val="13869198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xit"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hidden"/>
                                      </p:to>
                                    </p:set>
                                  </p:childTnLst>
                                </p:cTn>
                              </p:par>
                              <p:par>
                                <p:cTn id="7" presetID="1" presetClass="exit" presetSubtype="0" fill="hold" grpId="0" nodeType="withEffect">
                                  <p:stCondLst>
                                    <p:cond delay="0"/>
                                  </p:stCondLst>
                                  <p:childTnLst>
                                    <p:set>
                                      <p:cBhvr>
                                        <p:cTn id="8" dur="1" fill="hold">
                                          <p:stCondLst>
                                            <p:cond delay="0"/>
                                          </p:stCondLst>
                                        </p:cTn>
                                        <p:tgtEl>
                                          <p:spTgt spid="30"/>
                                        </p:tgtEl>
                                        <p:attrNameLst>
                                          <p:attrName>style.visibility</p:attrName>
                                        </p:attrNameLst>
                                      </p:cBhvr>
                                      <p:to>
                                        <p:strVal val="hidden"/>
                                      </p:to>
                                    </p:set>
                                  </p:childTnLst>
                                </p:cTn>
                              </p:par>
                              <p:par>
                                <p:cTn id="9" presetID="1" presetClass="exit" presetSubtype="0" fill="hold" grpId="0" nodeType="withEffect">
                                  <p:stCondLst>
                                    <p:cond delay="0"/>
                                  </p:stCondLst>
                                  <p:childTnLst>
                                    <p:set>
                                      <p:cBhvr>
                                        <p:cTn id="10" dur="1" fill="hold">
                                          <p:stCondLst>
                                            <p:cond delay="0"/>
                                          </p:stCondLst>
                                        </p:cTn>
                                        <p:tgtEl>
                                          <p:spTgt spid="32"/>
                                        </p:tgtEl>
                                        <p:attrNameLst>
                                          <p:attrName>style.visibility</p:attrName>
                                        </p:attrNameLst>
                                      </p:cBhvr>
                                      <p:to>
                                        <p:strVal val="hidden"/>
                                      </p:to>
                                    </p:set>
                                  </p:childTnLst>
                                </p:cTn>
                              </p:par>
                              <p:par>
                                <p:cTn id="11" presetID="1" presetClass="exit" presetSubtype="0" fill="hold" grpId="0" nodeType="withEffect">
                                  <p:stCondLst>
                                    <p:cond delay="0"/>
                                  </p:stCondLst>
                                  <p:childTnLst>
                                    <p:set>
                                      <p:cBhvr>
                                        <p:cTn id="12" dur="1" fill="hold">
                                          <p:stCondLst>
                                            <p:cond delay="0"/>
                                          </p:stCondLst>
                                        </p:cTn>
                                        <p:tgtEl>
                                          <p:spTgt spid="33"/>
                                        </p:tgtEl>
                                        <p:attrNameLst>
                                          <p:attrName>style.visibility</p:attrName>
                                        </p:attrNameLst>
                                      </p:cBhvr>
                                      <p:to>
                                        <p:strVal val="hidden"/>
                                      </p:to>
                                    </p:set>
                                  </p:childTnLst>
                                </p:cTn>
                              </p:par>
                              <p:par>
                                <p:cTn id="13" presetID="1" presetClass="exit" presetSubtype="0" fill="hold" grpId="0" nodeType="withEffect">
                                  <p:stCondLst>
                                    <p:cond delay="0"/>
                                  </p:stCondLst>
                                  <p:childTnLst>
                                    <p:set>
                                      <p:cBhvr>
                                        <p:cTn id="14" dur="1" fill="hold">
                                          <p:stCondLst>
                                            <p:cond delay="0"/>
                                          </p:stCondLst>
                                        </p:cTn>
                                        <p:tgtEl>
                                          <p:spTgt spid="29"/>
                                        </p:tgtEl>
                                        <p:attrNameLst>
                                          <p:attrName>style.visibility</p:attrName>
                                        </p:attrNameLst>
                                      </p:cBhvr>
                                      <p:to>
                                        <p:strVal val="hidden"/>
                                      </p:to>
                                    </p:set>
                                  </p:childTnLst>
                                </p:cTn>
                              </p:par>
                              <p:par>
                                <p:cTn id="15" presetID="1" presetClass="exit" presetSubtype="0" fill="hold" grpId="0" nodeType="withEffect">
                                  <p:stCondLst>
                                    <p:cond delay="0"/>
                                  </p:stCondLst>
                                  <p:childTnLst>
                                    <p:set>
                                      <p:cBhvr>
                                        <p:cTn id="16" dur="1" fill="hold">
                                          <p:stCondLst>
                                            <p:cond delay="0"/>
                                          </p:stCondLst>
                                        </p:cTn>
                                        <p:tgtEl>
                                          <p:spTgt spid="27"/>
                                        </p:tgtEl>
                                        <p:attrNameLst>
                                          <p:attrName>style.visibility</p:attrName>
                                        </p:attrNameLst>
                                      </p:cBhvr>
                                      <p:to>
                                        <p:strVal val="hidden"/>
                                      </p:to>
                                    </p:set>
                                  </p:childTnLst>
                                </p:cTn>
                              </p:par>
                              <p:par>
                                <p:cTn id="17" presetID="1" presetClass="exit" presetSubtype="0" fill="hold" grpId="0" nodeType="withEffect">
                                  <p:stCondLst>
                                    <p:cond delay="0"/>
                                  </p:stCondLst>
                                  <p:childTnLst>
                                    <p:set>
                                      <p:cBhvr>
                                        <p:cTn id="18" dur="1" fill="hold">
                                          <p:stCondLst>
                                            <p:cond delay="0"/>
                                          </p:stCondLst>
                                        </p:cTn>
                                        <p:tgtEl>
                                          <p:spTgt spid="28"/>
                                        </p:tgtEl>
                                        <p:attrNameLst>
                                          <p:attrName>style.visibility</p:attrName>
                                        </p:attrNameLst>
                                      </p:cBhvr>
                                      <p:to>
                                        <p:strVal val="hidden"/>
                                      </p:to>
                                    </p:set>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1" nodeType="clickEffect">
                                  <p:stCondLst>
                                    <p:cond delay="0"/>
                                  </p:stCondLst>
                                  <p:childTnLst>
                                    <p:set>
                                      <p:cBhvr>
                                        <p:cTn id="22" dur="1" fill="hold">
                                          <p:stCondLst>
                                            <p:cond delay="0"/>
                                          </p:stCondLst>
                                        </p:cTn>
                                        <p:tgtEl>
                                          <p:spTgt spid="27"/>
                                        </p:tgtEl>
                                        <p:attrNameLst>
                                          <p:attrName>style.visibility</p:attrName>
                                        </p:attrNameLst>
                                      </p:cBhvr>
                                      <p:to>
                                        <p:strVal val="visible"/>
                                      </p:to>
                                    </p:set>
                                    <p:anim calcmode="lin" valueType="num">
                                      <p:cBhvr additive="base">
                                        <p:cTn id="23" dur="500" fill="hold"/>
                                        <p:tgtEl>
                                          <p:spTgt spid="27"/>
                                        </p:tgtEl>
                                        <p:attrNameLst>
                                          <p:attrName>ppt_x</p:attrName>
                                        </p:attrNameLst>
                                      </p:cBhvr>
                                      <p:tavLst>
                                        <p:tav tm="0">
                                          <p:val>
                                            <p:strVal val="#ppt_x"/>
                                          </p:val>
                                        </p:tav>
                                        <p:tav tm="100000">
                                          <p:val>
                                            <p:strVal val="#ppt_x"/>
                                          </p:val>
                                        </p:tav>
                                      </p:tavLst>
                                    </p:anim>
                                    <p:anim calcmode="lin" valueType="num">
                                      <p:cBhvr additive="base">
                                        <p:cTn id="24" dur="500" fill="hold"/>
                                        <p:tgtEl>
                                          <p:spTgt spid="27"/>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1" nodeType="clickEffect">
                                  <p:stCondLst>
                                    <p:cond delay="0"/>
                                  </p:stCondLst>
                                  <p:childTnLst>
                                    <p:set>
                                      <p:cBhvr>
                                        <p:cTn id="28" dur="1" fill="hold">
                                          <p:stCondLst>
                                            <p:cond delay="0"/>
                                          </p:stCondLst>
                                        </p:cTn>
                                        <p:tgtEl>
                                          <p:spTgt spid="28"/>
                                        </p:tgtEl>
                                        <p:attrNameLst>
                                          <p:attrName>style.visibility</p:attrName>
                                        </p:attrNameLst>
                                      </p:cBhvr>
                                      <p:to>
                                        <p:strVal val="visible"/>
                                      </p:to>
                                    </p:set>
                                    <p:anim calcmode="lin" valueType="num">
                                      <p:cBhvr additive="base">
                                        <p:cTn id="29" dur="500" fill="hold"/>
                                        <p:tgtEl>
                                          <p:spTgt spid="28"/>
                                        </p:tgtEl>
                                        <p:attrNameLst>
                                          <p:attrName>ppt_x</p:attrName>
                                        </p:attrNameLst>
                                      </p:cBhvr>
                                      <p:tavLst>
                                        <p:tav tm="0">
                                          <p:val>
                                            <p:strVal val="#ppt_x"/>
                                          </p:val>
                                        </p:tav>
                                        <p:tav tm="100000">
                                          <p:val>
                                            <p:strVal val="#ppt_x"/>
                                          </p:val>
                                        </p:tav>
                                      </p:tavLst>
                                    </p:anim>
                                    <p:anim calcmode="lin" valueType="num">
                                      <p:cBhvr additive="base">
                                        <p:cTn id="30" dur="500" fill="hold"/>
                                        <p:tgtEl>
                                          <p:spTgt spid="28"/>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1" nodeType="clickEffect">
                                  <p:stCondLst>
                                    <p:cond delay="0"/>
                                  </p:stCondLst>
                                  <p:childTnLst>
                                    <p:set>
                                      <p:cBhvr>
                                        <p:cTn id="34" dur="1" fill="hold">
                                          <p:stCondLst>
                                            <p:cond delay="0"/>
                                          </p:stCondLst>
                                        </p:cTn>
                                        <p:tgtEl>
                                          <p:spTgt spid="32"/>
                                        </p:tgtEl>
                                        <p:attrNameLst>
                                          <p:attrName>style.visibility</p:attrName>
                                        </p:attrNameLst>
                                      </p:cBhvr>
                                      <p:to>
                                        <p:strVal val="visible"/>
                                      </p:to>
                                    </p:set>
                                    <p:anim calcmode="lin" valueType="num">
                                      <p:cBhvr additive="base">
                                        <p:cTn id="35" dur="500" fill="hold"/>
                                        <p:tgtEl>
                                          <p:spTgt spid="32"/>
                                        </p:tgtEl>
                                        <p:attrNameLst>
                                          <p:attrName>ppt_x</p:attrName>
                                        </p:attrNameLst>
                                      </p:cBhvr>
                                      <p:tavLst>
                                        <p:tav tm="0">
                                          <p:val>
                                            <p:strVal val="#ppt_x"/>
                                          </p:val>
                                        </p:tav>
                                        <p:tav tm="100000">
                                          <p:val>
                                            <p:strVal val="#ppt_x"/>
                                          </p:val>
                                        </p:tav>
                                      </p:tavLst>
                                    </p:anim>
                                    <p:anim calcmode="lin" valueType="num">
                                      <p:cBhvr additive="base">
                                        <p:cTn id="36" dur="500" fill="hold"/>
                                        <p:tgtEl>
                                          <p:spTgt spid="32"/>
                                        </p:tgtEl>
                                        <p:attrNameLst>
                                          <p:attrName>ppt_y</p:attrName>
                                        </p:attrNameLst>
                                      </p:cBhvr>
                                      <p:tavLst>
                                        <p:tav tm="0">
                                          <p:val>
                                            <p:strVal val="1+#ppt_h/2"/>
                                          </p:val>
                                        </p:tav>
                                        <p:tav tm="100000">
                                          <p:val>
                                            <p:strVal val="#ppt_y"/>
                                          </p:val>
                                        </p:tav>
                                      </p:tavLst>
                                    </p:anim>
                                  </p:childTnLst>
                                </p:cTn>
                              </p:par>
                              <p:par>
                                <p:cTn id="37" presetID="2" presetClass="entr" presetSubtype="4" fill="hold" grpId="1" nodeType="withEffect">
                                  <p:stCondLst>
                                    <p:cond delay="0"/>
                                  </p:stCondLst>
                                  <p:childTnLst>
                                    <p:set>
                                      <p:cBhvr>
                                        <p:cTn id="38" dur="1" fill="hold">
                                          <p:stCondLst>
                                            <p:cond delay="0"/>
                                          </p:stCondLst>
                                        </p:cTn>
                                        <p:tgtEl>
                                          <p:spTgt spid="33"/>
                                        </p:tgtEl>
                                        <p:attrNameLst>
                                          <p:attrName>style.visibility</p:attrName>
                                        </p:attrNameLst>
                                      </p:cBhvr>
                                      <p:to>
                                        <p:strVal val="visible"/>
                                      </p:to>
                                    </p:set>
                                    <p:anim calcmode="lin" valueType="num">
                                      <p:cBhvr additive="base">
                                        <p:cTn id="39" dur="500" fill="hold"/>
                                        <p:tgtEl>
                                          <p:spTgt spid="33"/>
                                        </p:tgtEl>
                                        <p:attrNameLst>
                                          <p:attrName>ppt_x</p:attrName>
                                        </p:attrNameLst>
                                      </p:cBhvr>
                                      <p:tavLst>
                                        <p:tav tm="0">
                                          <p:val>
                                            <p:strVal val="#ppt_x"/>
                                          </p:val>
                                        </p:tav>
                                        <p:tav tm="100000">
                                          <p:val>
                                            <p:strVal val="#ppt_x"/>
                                          </p:val>
                                        </p:tav>
                                      </p:tavLst>
                                    </p:anim>
                                    <p:anim calcmode="lin" valueType="num">
                                      <p:cBhvr additive="base">
                                        <p:cTn id="40" dur="500" fill="hold"/>
                                        <p:tgtEl>
                                          <p:spTgt spid="33"/>
                                        </p:tgtEl>
                                        <p:attrNameLst>
                                          <p:attrName>ppt_y</p:attrName>
                                        </p:attrNameLst>
                                      </p:cBhvr>
                                      <p:tavLst>
                                        <p:tav tm="0">
                                          <p:val>
                                            <p:strVal val="1+#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 presetClass="entr" presetSubtype="4" fill="hold" nodeType="clickEffect">
                                  <p:stCondLst>
                                    <p:cond delay="0"/>
                                  </p:stCondLst>
                                  <p:childTnLst>
                                    <p:set>
                                      <p:cBhvr>
                                        <p:cTn id="44" dur="1" fill="hold">
                                          <p:stCondLst>
                                            <p:cond delay="0"/>
                                          </p:stCondLst>
                                        </p:cTn>
                                        <p:tgtEl>
                                          <p:spTgt spid="29">
                                            <p:txEl>
                                              <p:pRg st="0" end="0"/>
                                            </p:txEl>
                                          </p:spTgt>
                                        </p:tgtEl>
                                        <p:attrNameLst>
                                          <p:attrName>style.visibility</p:attrName>
                                        </p:attrNameLst>
                                      </p:cBhvr>
                                      <p:to>
                                        <p:strVal val="visible"/>
                                      </p:to>
                                    </p:set>
                                    <p:anim calcmode="lin" valueType="num">
                                      <p:cBhvr additive="base">
                                        <p:cTn id="45" dur="500" fill="hold"/>
                                        <p:tgtEl>
                                          <p:spTgt spid="29">
                                            <p:txEl>
                                              <p:pRg st="0" end="0"/>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2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2" presetClass="entr" presetSubtype="4" fill="hold" grpId="1" nodeType="clickEffect">
                                  <p:stCondLst>
                                    <p:cond delay="0"/>
                                  </p:stCondLst>
                                  <p:childTnLst>
                                    <p:set>
                                      <p:cBhvr>
                                        <p:cTn id="50" dur="1" fill="hold">
                                          <p:stCondLst>
                                            <p:cond delay="0"/>
                                          </p:stCondLst>
                                        </p:cTn>
                                        <p:tgtEl>
                                          <p:spTgt spid="30"/>
                                        </p:tgtEl>
                                        <p:attrNameLst>
                                          <p:attrName>style.visibility</p:attrName>
                                        </p:attrNameLst>
                                      </p:cBhvr>
                                      <p:to>
                                        <p:strVal val="visible"/>
                                      </p:to>
                                    </p:set>
                                    <p:anim calcmode="lin" valueType="num">
                                      <p:cBhvr additive="base">
                                        <p:cTn id="51" dur="500" fill="hold"/>
                                        <p:tgtEl>
                                          <p:spTgt spid="30"/>
                                        </p:tgtEl>
                                        <p:attrNameLst>
                                          <p:attrName>ppt_x</p:attrName>
                                        </p:attrNameLst>
                                      </p:cBhvr>
                                      <p:tavLst>
                                        <p:tav tm="0">
                                          <p:val>
                                            <p:strVal val="#ppt_x"/>
                                          </p:val>
                                        </p:tav>
                                        <p:tav tm="100000">
                                          <p:val>
                                            <p:strVal val="#ppt_x"/>
                                          </p:val>
                                        </p:tav>
                                      </p:tavLst>
                                    </p:anim>
                                    <p:anim calcmode="lin" valueType="num">
                                      <p:cBhvr additive="base">
                                        <p:cTn id="52" dur="500" fill="hold"/>
                                        <p:tgtEl>
                                          <p:spTgt spid="30"/>
                                        </p:tgtEl>
                                        <p:attrNameLst>
                                          <p:attrName>ppt_y</p:attrName>
                                        </p:attrNameLst>
                                      </p:cBhvr>
                                      <p:tavLst>
                                        <p:tav tm="0">
                                          <p:val>
                                            <p:strVal val="1+#ppt_h/2"/>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2" presetClass="entr" presetSubtype="4" fill="hold" grpId="1" nodeType="clickEffect">
                                  <p:stCondLst>
                                    <p:cond delay="0"/>
                                  </p:stCondLst>
                                  <p:childTnLst>
                                    <p:set>
                                      <p:cBhvr>
                                        <p:cTn id="56" dur="1" fill="hold">
                                          <p:stCondLst>
                                            <p:cond delay="0"/>
                                          </p:stCondLst>
                                        </p:cTn>
                                        <p:tgtEl>
                                          <p:spTgt spid="7"/>
                                        </p:tgtEl>
                                        <p:attrNameLst>
                                          <p:attrName>style.visibility</p:attrName>
                                        </p:attrNameLst>
                                      </p:cBhvr>
                                      <p:to>
                                        <p:strVal val="visible"/>
                                      </p:to>
                                    </p:set>
                                    <p:anim calcmode="lin" valueType="num">
                                      <p:cBhvr additive="base">
                                        <p:cTn id="57" dur="500" fill="hold"/>
                                        <p:tgtEl>
                                          <p:spTgt spid="7"/>
                                        </p:tgtEl>
                                        <p:attrNameLst>
                                          <p:attrName>ppt_x</p:attrName>
                                        </p:attrNameLst>
                                      </p:cBhvr>
                                      <p:tavLst>
                                        <p:tav tm="0">
                                          <p:val>
                                            <p:strVal val="#ppt_x"/>
                                          </p:val>
                                        </p:tav>
                                        <p:tav tm="100000">
                                          <p:val>
                                            <p:strVal val="#ppt_x"/>
                                          </p:val>
                                        </p:tav>
                                      </p:tavLst>
                                    </p:anim>
                                    <p:anim calcmode="lin" valueType="num">
                                      <p:cBhvr additive="base">
                                        <p:cTn id="5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7" grpId="1"/>
      <p:bldP spid="27" grpId="0"/>
      <p:bldP spid="27" grpId="1"/>
      <p:bldP spid="28" grpId="0"/>
      <p:bldP spid="28" grpId="1"/>
      <p:bldP spid="29" grpId="0"/>
      <p:bldP spid="30" grpId="0"/>
      <p:bldP spid="30" grpId="1"/>
      <p:bldP spid="32" grpId="0"/>
      <p:bldP spid="32" grpId="1"/>
      <p:bldP spid="33" grpId="0"/>
      <p:bldP spid="33" grpId="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42741" y="133305"/>
            <a:ext cx="10515600" cy="1325563"/>
          </a:xfrm>
        </p:spPr>
        <p:txBody>
          <a:bodyPr>
            <a:normAutofit/>
          </a:bodyPr>
          <a:lstStyle/>
          <a:p>
            <a:pPr lvl="0"/>
            <a:r>
              <a:rPr lang="ja-JP" altLang="ja-JP" sz="3200" dirty="0">
                <a:latin typeface="Century" pitchFamily="18" charset="0"/>
                <a:ea typeface="ＭＳ 明朝" pitchFamily="17" charset="-128"/>
                <a:cs typeface="Times New Roman" pitchFamily="18" charset="0"/>
              </a:rPr>
              <a:t>防災教育のシラバス</a:t>
            </a:r>
            <a:br>
              <a:rPr lang="ja-JP" altLang="ja-JP" sz="6000" dirty="0">
                <a:latin typeface="Arial" pitchFamily="34" charset="0"/>
                <a:ea typeface="ＭＳ Ｐゴシック" pitchFamily="50" charset="-128"/>
                <a:cs typeface="ＭＳ Ｐゴシック" pitchFamily="50" charset="-128"/>
              </a:rPr>
            </a:br>
            <a:r>
              <a:rPr kumimoji="1" lang="en-US" altLang="ja-JP" sz="3200" dirty="0">
                <a:latin typeface="+mj-ea"/>
              </a:rPr>
              <a:t>4</a:t>
            </a:r>
            <a:r>
              <a:rPr kumimoji="1" lang="ja-JP" altLang="en-US" sz="3200" dirty="0">
                <a:latin typeface="+mj-ea"/>
              </a:rPr>
              <a:t>つ</a:t>
            </a:r>
            <a:r>
              <a:rPr kumimoji="1" lang="ja-JP" altLang="en-US" sz="3200" dirty="0"/>
              <a:t>のＣ</a:t>
            </a:r>
          </a:p>
        </p:txBody>
      </p:sp>
      <p:graphicFrame>
        <p:nvGraphicFramePr>
          <p:cNvPr id="5" name="表 4"/>
          <p:cNvGraphicFramePr>
            <a:graphicFrameLocks noGrp="1"/>
          </p:cNvGraphicFramePr>
          <p:nvPr>
            <p:extLst>
              <p:ext uri="{D42A27DB-BD31-4B8C-83A1-F6EECF244321}">
                <p14:modId xmlns:p14="http://schemas.microsoft.com/office/powerpoint/2010/main" val="2514173170"/>
              </p:ext>
            </p:extLst>
          </p:nvPr>
        </p:nvGraphicFramePr>
        <p:xfrm>
          <a:off x="551935" y="1426027"/>
          <a:ext cx="10780092" cy="4741194"/>
        </p:xfrm>
        <a:graphic>
          <a:graphicData uri="http://schemas.openxmlformats.org/drawingml/2006/table">
            <a:tbl>
              <a:tblPr firstRow="1" firstCol="1" bandRow="1">
                <a:tableStyleId>{5C22544A-7EE6-4342-B048-85BDC9FD1C3A}</a:tableStyleId>
              </a:tblPr>
              <a:tblGrid>
                <a:gridCol w="2694404">
                  <a:extLst>
                    <a:ext uri="{9D8B030D-6E8A-4147-A177-3AD203B41FA5}">
                      <a16:colId xmlns:a16="http://schemas.microsoft.com/office/drawing/2014/main" val="20000"/>
                    </a:ext>
                  </a:extLst>
                </a:gridCol>
                <a:gridCol w="2694404">
                  <a:extLst>
                    <a:ext uri="{9D8B030D-6E8A-4147-A177-3AD203B41FA5}">
                      <a16:colId xmlns:a16="http://schemas.microsoft.com/office/drawing/2014/main" val="20001"/>
                    </a:ext>
                  </a:extLst>
                </a:gridCol>
                <a:gridCol w="2695642">
                  <a:extLst>
                    <a:ext uri="{9D8B030D-6E8A-4147-A177-3AD203B41FA5}">
                      <a16:colId xmlns:a16="http://schemas.microsoft.com/office/drawing/2014/main" val="20002"/>
                    </a:ext>
                  </a:extLst>
                </a:gridCol>
                <a:gridCol w="2695642">
                  <a:extLst>
                    <a:ext uri="{9D8B030D-6E8A-4147-A177-3AD203B41FA5}">
                      <a16:colId xmlns:a16="http://schemas.microsoft.com/office/drawing/2014/main" val="20003"/>
                    </a:ext>
                  </a:extLst>
                </a:gridCol>
              </a:tblGrid>
              <a:tr h="604281">
                <a:tc>
                  <a:txBody>
                    <a:bodyPr/>
                    <a:lstStyle/>
                    <a:p>
                      <a:pPr algn="just">
                        <a:spcAft>
                          <a:spcPts val="0"/>
                        </a:spcAft>
                      </a:pPr>
                      <a:r>
                        <a:rPr lang="en-US" sz="2000" kern="100" dirty="0">
                          <a:effectLst/>
                          <a:latin typeface="+mn-ea"/>
                          <a:ea typeface="+mn-ea"/>
                        </a:rPr>
                        <a:t>Content</a:t>
                      </a:r>
                      <a:r>
                        <a:rPr lang="ja-JP" sz="2000" kern="100" dirty="0">
                          <a:effectLst/>
                          <a:latin typeface="+mn-ea"/>
                          <a:ea typeface="+mn-ea"/>
                        </a:rPr>
                        <a:t>　内容</a:t>
                      </a:r>
                      <a:endParaRPr lang="ja-JP" sz="2000" kern="100" dirty="0">
                        <a:effectLst/>
                        <a:latin typeface="+mn-ea"/>
                        <a:ea typeface="+mn-ea"/>
                        <a:cs typeface="Times New Roman"/>
                      </a:endParaRPr>
                    </a:p>
                  </a:txBody>
                  <a:tcPr marL="68580" marR="68580" marT="0" marB="0"/>
                </a:tc>
                <a:tc>
                  <a:txBody>
                    <a:bodyPr/>
                    <a:lstStyle/>
                    <a:p>
                      <a:pPr algn="just">
                        <a:spcAft>
                          <a:spcPts val="0"/>
                        </a:spcAft>
                      </a:pPr>
                      <a:r>
                        <a:rPr lang="en-US" sz="2000" kern="100" dirty="0">
                          <a:effectLst/>
                          <a:latin typeface="+mn-ea"/>
                          <a:ea typeface="+mn-ea"/>
                        </a:rPr>
                        <a:t>Communication</a:t>
                      </a:r>
                      <a:r>
                        <a:rPr lang="ja-JP" sz="2000" kern="100" dirty="0">
                          <a:effectLst/>
                          <a:latin typeface="+mn-ea"/>
                          <a:ea typeface="+mn-ea"/>
                        </a:rPr>
                        <a:t>　言語</a:t>
                      </a:r>
                      <a:endParaRPr lang="ja-JP" sz="2000" kern="100" dirty="0">
                        <a:effectLst/>
                        <a:latin typeface="+mn-ea"/>
                        <a:ea typeface="+mn-ea"/>
                        <a:cs typeface="Times New Roman"/>
                      </a:endParaRPr>
                    </a:p>
                  </a:txBody>
                  <a:tcPr marL="68580" marR="68580" marT="0" marB="0"/>
                </a:tc>
                <a:tc>
                  <a:txBody>
                    <a:bodyPr/>
                    <a:lstStyle/>
                    <a:p>
                      <a:pPr algn="just">
                        <a:spcAft>
                          <a:spcPts val="0"/>
                        </a:spcAft>
                      </a:pPr>
                      <a:r>
                        <a:rPr lang="en-US" sz="2000" kern="100" dirty="0">
                          <a:effectLst/>
                          <a:latin typeface="+mn-ea"/>
                          <a:ea typeface="+mn-ea"/>
                        </a:rPr>
                        <a:t>Cognition</a:t>
                      </a:r>
                      <a:r>
                        <a:rPr lang="ja-JP" sz="2000" kern="100" dirty="0">
                          <a:effectLst/>
                          <a:latin typeface="+mn-ea"/>
                          <a:ea typeface="+mn-ea"/>
                        </a:rPr>
                        <a:t>　認知</a:t>
                      </a:r>
                      <a:endParaRPr lang="ja-JP" sz="2000" kern="100" dirty="0">
                        <a:effectLst/>
                        <a:latin typeface="+mn-ea"/>
                        <a:ea typeface="+mn-ea"/>
                        <a:cs typeface="Times New Roman"/>
                      </a:endParaRPr>
                    </a:p>
                  </a:txBody>
                  <a:tcPr marL="68580" marR="68580" marT="0" marB="0"/>
                </a:tc>
                <a:tc>
                  <a:txBody>
                    <a:bodyPr/>
                    <a:lstStyle/>
                    <a:p>
                      <a:pPr algn="just">
                        <a:spcAft>
                          <a:spcPts val="0"/>
                        </a:spcAft>
                      </a:pPr>
                      <a:r>
                        <a:rPr lang="en-US" sz="2000" kern="100" dirty="0">
                          <a:effectLst/>
                          <a:latin typeface="+mn-ea"/>
                          <a:ea typeface="+mn-ea"/>
                        </a:rPr>
                        <a:t>Culture</a:t>
                      </a:r>
                      <a:r>
                        <a:rPr lang="ja-JP" sz="2000" kern="100" dirty="0">
                          <a:effectLst/>
                          <a:latin typeface="+mn-ea"/>
                          <a:ea typeface="+mn-ea"/>
                        </a:rPr>
                        <a:t>協学</a:t>
                      </a:r>
                      <a:endParaRPr lang="ja-JP" sz="2000" kern="100" dirty="0">
                        <a:effectLst/>
                        <a:latin typeface="+mn-ea"/>
                        <a:ea typeface="+mn-ea"/>
                        <a:cs typeface="Times New Roman"/>
                      </a:endParaRPr>
                    </a:p>
                  </a:txBody>
                  <a:tcPr marL="68580" marR="68580" marT="0" marB="0"/>
                </a:tc>
                <a:extLst>
                  <a:ext uri="{0D108BD9-81ED-4DB2-BD59-A6C34878D82A}">
                    <a16:rowId xmlns:a16="http://schemas.microsoft.com/office/drawing/2014/main" val="10000"/>
                  </a:ext>
                </a:extLst>
              </a:tr>
              <a:tr h="4131594">
                <a:tc>
                  <a:txBody>
                    <a:bodyPr/>
                    <a:lstStyle/>
                    <a:p>
                      <a:pPr algn="just">
                        <a:spcAft>
                          <a:spcPts val="0"/>
                        </a:spcAft>
                      </a:pPr>
                      <a:r>
                        <a:rPr lang="ja-JP" altLang="en-US" sz="1600" b="1" kern="100" dirty="0">
                          <a:solidFill>
                            <a:schemeClr val="tx1"/>
                          </a:solidFill>
                          <a:effectLst/>
                          <a:latin typeface="+mn-ea"/>
                          <a:ea typeface="+mn-ea"/>
                        </a:rPr>
                        <a:t>社会</a:t>
                      </a:r>
                      <a:r>
                        <a:rPr lang="ja-JP" sz="1600" b="1" kern="100" dirty="0">
                          <a:solidFill>
                            <a:schemeClr val="tx1"/>
                          </a:solidFill>
                          <a:effectLst/>
                          <a:latin typeface="+mn-ea"/>
                          <a:ea typeface="+mn-ea"/>
                        </a:rPr>
                        <a:t>　防災教育</a:t>
                      </a:r>
                    </a:p>
                    <a:p>
                      <a:pPr algn="just">
                        <a:spcAft>
                          <a:spcPts val="0"/>
                        </a:spcAft>
                      </a:pPr>
                      <a:endParaRPr kumimoji="1" lang="en-US" altLang="ja-JP" sz="1600" b="0" dirty="0">
                        <a:solidFill>
                          <a:schemeClr val="tx1"/>
                        </a:solidFill>
                        <a:latin typeface="+mn-ea"/>
                        <a:ea typeface="+mn-ea"/>
                      </a:endParaRPr>
                    </a:p>
                    <a:p>
                      <a:pPr algn="just">
                        <a:spcAft>
                          <a:spcPts val="0"/>
                        </a:spcAft>
                      </a:pPr>
                      <a:endParaRPr kumimoji="1" lang="en-US" altLang="ja-JP" sz="1600" b="0" dirty="0">
                        <a:solidFill>
                          <a:schemeClr val="tx1"/>
                        </a:solidFill>
                        <a:latin typeface="+mn-ea"/>
                        <a:ea typeface="+mn-ea"/>
                      </a:endParaRPr>
                    </a:p>
                    <a:p>
                      <a:pPr algn="just">
                        <a:spcAft>
                          <a:spcPts val="0"/>
                        </a:spcAft>
                      </a:pPr>
                      <a:r>
                        <a:rPr kumimoji="1" lang="ja-JP" altLang="en-US" sz="1600" b="0" dirty="0">
                          <a:solidFill>
                            <a:schemeClr val="tx1"/>
                          </a:solidFill>
                          <a:latin typeface="+mn-ea"/>
                          <a:ea typeface="+mn-ea"/>
                        </a:rPr>
                        <a:t>水害の避難には何が必要かを考え、防災バッグに何が入っていなければならないかを考える。</a:t>
                      </a:r>
                      <a:endParaRPr kumimoji="1" lang="en-US" altLang="ja-JP" sz="1600" b="0" dirty="0">
                        <a:solidFill>
                          <a:schemeClr val="tx1"/>
                        </a:solidFill>
                        <a:latin typeface="+mn-ea"/>
                        <a:ea typeface="+mn-ea"/>
                      </a:endParaRPr>
                    </a:p>
                    <a:p>
                      <a:pPr algn="just">
                        <a:spcAft>
                          <a:spcPts val="0"/>
                        </a:spcAft>
                      </a:pPr>
                      <a:endParaRPr kumimoji="1" lang="en-US" altLang="ja-JP" sz="1600" b="0" kern="100" dirty="0">
                        <a:solidFill>
                          <a:schemeClr val="tx1"/>
                        </a:solidFill>
                        <a:effectLst/>
                        <a:latin typeface="+mn-ea"/>
                        <a:ea typeface="+mn-ea"/>
                        <a:cs typeface="Times New Roman"/>
                      </a:endParaRPr>
                    </a:p>
                    <a:p>
                      <a:pPr algn="just">
                        <a:spcAft>
                          <a:spcPts val="0"/>
                        </a:spcAft>
                      </a:pPr>
                      <a:r>
                        <a:rPr lang="ja-JP" altLang="en-US" sz="1600" b="0" kern="100" dirty="0">
                          <a:solidFill>
                            <a:schemeClr val="tx1"/>
                          </a:solidFill>
                          <a:effectLst/>
                          <a:latin typeface="+mn-ea"/>
                          <a:ea typeface="+mn-ea"/>
                          <a:cs typeface="Times New Roman"/>
                        </a:rPr>
                        <a:t>日本のハザードマップを基にして</a:t>
                      </a:r>
                      <a:r>
                        <a:rPr lang="en-US" altLang="ja-JP" sz="1600" b="0" kern="100" dirty="0">
                          <a:solidFill>
                            <a:schemeClr val="tx1"/>
                          </a:solidFill>
                          <a:effectLst/>
                          <a:latin typeface="+mn-ea"/>
                          <a:ea typeface="+mn-ea"/>
                          <a:cs typeface="Times New Roman"/>
                        </a:rPr>
                        <a:t>,</a:t>
                      </a:r>
                      <a:r>
                        <a:rPr lang="ja-JP" altLang="en-US" sz="1600" b="0" kern="100" dirty="0">
                          <a:solidFill>
                            <a:schemeClr val="tx1"/>
                          </a:solidFill>
                          <a:effectLst/>
                          <a:latin typeface="+mn-ea"/>
                          <a:ea typeface="+mn-ea"/>
                          <a:cs typeface="Times New Roman"/>
                        </a:rPr>
                        <a:t>生徒たちが住んでいる地域の特性を学ぶ。</a:t>
                      </a:r>
                      <a:endParaRPr lang="en-US" altLang="ja-JP" sz="1600" b="0" kern="100" dirty="0">
                        <a:solidFill>
                          <a:schemeClr val="tx1"/>
                        </a:solidFill>
                        <a:effectLst/>
                        <a:latin typeface="+mn-ea"/>
                        <a:ea typeface="+mn-ea"/>
                        <a:cs typeface="Times New Roman"/>
                      </a:endParaRPr>
                    </a:p>
                  </a:txBody>
                  <a:tcPr marL="68580" marR="68580" marT="0" marB="0">
                    <a:solidFill>
                      <a:schemeClr val="accent1">
                        <a:lumMod val="40000"/>
                        <a:lumOff val="60000"/>
                      </a:schemeClr>
                    </a:solidFill>
                  </a:tcPr>
                </a:tc>
                <a:tc>
                  <a:txBody>
                    <a:bodyPr/>
                    <a:lstStyle/>
                    <a:p>
                      <a:pPr algn="just">
                        <a:spcAft>
                          <a:spcPts val="0"/>
                        </a:spcAft>
                      </a:pPr>
                      <a:r>
                        <a:rPr lang="ja-JP" sz="1600" b="1" kern="100" dirty="0">
                          <a:effectLst/>
                          <a:latin typeface="+mn-ea"/>
                          <a:ea typeface="+mn-ea"/>
                        </a:rPr>
                        <a:t>新規単語　重要文法</a:t>
                      </a:r>
                      <a:r>
                        <a:rPr lang="ja-JP" sz="1600" kern="100" dirty="0">
                          <a:effectLst/>
                          <a:latin typeface="+mn-ea"/>
                          <a:ea typeface="+mn-ea"/>
                        </a:rPr>
                        <a:t>　</a:t>
                      </a:r>
                    </a:p>
                    <a:p>
                      <a:pPr algn="just">
                        <a:spcAft>
                          <a:spcPts val="0"/>
                        </a:spcAft>
                      </a:pPr>
                      <a:endParaRPr lang="en-US" sz="1600" kern="100" dirty="0">
                        <a:effectLst/>
                        <a:latin typeface="+mn-ea"/>
                        <a:ea typeface="+mn-ea"/>
                      </a:endParaRPr>
                    </a:p>
                    <a:p>
                      <a:pPr algn="just">
                        <a:spcAft>
                          <a:spcPts val="0"/>
                        </a:spcAft>
                      </a:pPr>
                      <a:endParaRPr lang="en-US" sz="1600" kern="100" dirty="0">
                        <a:effectLst/>
                        <a:latin typeface="+mn-ea"/>
                        <a:ea typeface="+mn-ea"/>
                      </a:endParaRPr>
                    </a:p>
                    <a:p>
                      <a:pPr algn="just">
                        <a:spcAft>
                          <a:spcPts val="0"/>
                        </a:spcAft>
                      </a:pPr>
                      <a:r>
                        <a:rPr lang="en-US" sz="1600" kern="100" dirty="0">
                          <a:effectLst/>
                          <a:latin typeface="+mn-ea"/>
                          <a:ea typeface="+mn-ea"/>
                        </a:rPr>
                        <a:t>Evacuation </a:t>
                      </a:r>
                      <a:r>
                        <a:rPr kumimoji="1" lang="en-US" sz="1600" kern="1200" dirty="0">
                          <a:effectLst/>
                          <a:latin typeface="+mn-ea"/>
                          <a:ea typeface="+mn-ea"/>
                        </a:rPr>
                        <a:t>H</a:t>
                      </a:r>
                      <a:r>
                        <a:rPr kumimoji="1" lang="en-US" altLang="ja-JP" sz="1600" dirty="0">
                          <a:latin typeface="+mn-ea"/>
                          <a:ea typeface="+mn-ea"/>
                        </a:rPr>
                        <a:t>azard map</a:t>
                      </a:r>
                    </a:p>
                    <a:p>
                      <a:pPr algn="just">
                        <a:spcAft>
                          <a:spcPts val="0"/>
                        </a:spcAft>
                      </a:pPr>
                      <a:r>
                        <a:rPr kumimoji="1" lang="en-US" altLang="ja-JP" sz="1600" dirty="0">
                          <a:latin typeface="+mn-ea"/>
                          <a:ea typeface="+mn-ea"/>
                        </a:rPr>
                        <a:t> </a:t>
                      </a:r>
                      <a:endParaRPr lang="en-US" sz="1600" kern="100" dirty="0">
                        <a:effectLst/>
                        <a:latin typeface="+mn-ea"/>
                        <a:ea typeface="+mn-ea"/>
                      </a:endParaRPr>
                    </a:p>
                    <a:p>
                      <a:pPr algn="just">
                        <a:spcAft>
                          <a:spcPts val="0"/>
                        </a:spcAft>
                      </a:pPr>
                      <a:r>
                        <a:rPr lang="en-US" sz="1600" kern="100" dirty="0">
                          <a:effectLst/>
                          <a:latin typeface="+mn-ea"/>
                          <a:ea typeface="+mn-ea"/>
                        </a:rPr>
                        <a:t>must should had better need</a:t>
                      </a:r>
                      <a:r>
                        <a:rPr lang="ja-JP" sz="1600" kern="100" dirty="0">
                          <a:effectLst/>
                          <a:latin typeface="+mn-ea"/>
                          <a:ea typeface="+mn-ea"/>
                        </a:rPr>
                        <a:t>の使い分け</a:t>
                      </a:r>
                      <a:endParaRPr lang="ja-JP" sz="1600" kern="100" dirty="0">
                        <a:effectLst/>
                        <a:latin typeface="+mn-ea"/>
                        <a:ea typeface="+mn-ea"/>
                        <a:cs typeface="Times New Roman"/>
                      </a:endParaRPr>
                    </a:p>
                  </a:txBody>
                  <a:tcPr marL="68580" marR="68580" marT="0" marB="0">
                    <a:solidFill>
                      <a:schemeClr val="accent1">
                        <a:lumMod val="40000"/>
                        <a:lumOff val="60000"/>
                      </a:schemeClr>
                    </a:solidFill>
                  </a:tcPr>
                </a:tc>
                <a:tc>
                  <a:txBody>
                    <a:bodyPr/>
                    <a:lstStyle/>
                    <a:p>
                      <a:pPr algn="just">
                        <a:spcAft>
                          <a:spcPts val="0"/>
                        </a:spcAft>
                      </a:pPr>
                      <a:r>
                        <a:rPr lang="ja-JP" sz="1600" b="1" kern="100" dirty="0">
                          <a:effectLst/>
                          <a:latin typeface="+mn-ea"/>
                          <a:ea typeface="+mn-ea"/>
                        </a:rPr>
                        <a:t>理解　分析</a:t>
                      </a:r>
                    </a:p>
                    <a:p>
                      <a:pPr algn="just">
                        <a:spcAft>
                          <a:spcPts val="0"/>
                        </a:spcAft>
                      </a:pPr>
                      <a:endParaRPr lang="en-US" altLang="ja-JP" sz="1600" kern="100" dirty="0">
                        <a:effectLst/>
                        <a:latin typeface="+mn-ea"/>
                        <a:ea typeface="+mn-ea"/>
                      </a:endParaRPr>
                    </a:p>
                    <a:p>
                      <a:pPr algn="just">
                        <a:spcAft>
                          <a:spcPts val="0"/>
                        </a:spcAft>
                      </a:pPr>
                      <a:endParaRPr lang="en-US" altLang="ja-JP" sz="1600" kern="100" dirty="0">
                        <a:effectLst/>
                        <a:latin typeface="+mn-ea"/>
                        <a:ea typeface="+mn-ea"/>
                      </a:endParaRPr>
                    </a:p>
                    <a:p>
                      <a:pPr algn="just">
                        <a:spcAft>
                          <a:spcPts val="0"/>
                        </a:spcAft>
                      </a:pPr>
                      <a:r>
                        <a:rPr lang="ja-JP" sz="1600" kern="100" dirty="0">
                          <a:effectLst/>
                          <a:latin typeface="+mn-ea"/>
                          <a:ea typeface="+mn-ea"/>
                        </a:rPr>
                        <a:t>災害レベルに応じて日本語が活用できない人に説明する</a:t>
                      </a:r>
                      <a:endParaRPr lang="en-US" altLang="ja-JP" sz="1600" kern="100" dirty="0">
                        <a:effectLst/>
                        <a:latin typeface="+mn-ea"/>
                        <a:ea typeface="+mn-ea"/>
                      </a:endParaRPr>
                    </a:p>
                    <a:p>
                      <a:pPr algn="just">
                        <a:spcAft>
                          <a:spcPts val="0"/>
                        </a:spcAft>
                      </a:pPr>
                      <a:endParaRPr lang="ja-JP" sz="1600" kern="100" dirty="0">
                        <a:effectLst/>
                        <a:latin typeface="+mn-ea"/>
                        <a:ea typeface="+mn-ea"/>
                      </a:endParaRPr>
                    </a:p>
                    <a:p>
                      <a:pPr algn="just">
                        <a:spcAft>
                          <a:spcPts val="0"/>
                        </a:spcAft>
                      </a:pPr>
                      <a:r>
                        <a:rPr lang="ja-JP" altLang="en-US" sz="1600" kern="100" dirty="0">
                          <a:effectLst/>
                          <a:latin typeface="+mn-ea"/>
                          <a:ea typeface="+mn-ea"/>
                        </a:rPr>
                        <a:t>どのようにすれば</a:t>
                      </a:r>
                      <a:r>
                        <a:rPr lang="ja-JP" sz="1600" kern="100" dirty="0">
                          <a:effectLst/>
                          <a:latin typeface="+mn-ea"/>
                          <a:ea typeface="+mn-ea"/>
                        </a:rPr>
                        <a:t>伝わりやす</a:t>
                      </a:r>
                      <a:r>
                        <a:rPr lang="ja-JP" altLang="en-US" sz="1600" kern="100" dirty="0">
                          <a:effectLst/>
                          <a:latin typeface="+mn-ea"/>
                          <a:ea typeface="+mn-ea"/>
                        </a:rPr>
                        <a:t>いか</a:t>
                      </a:r>
                      <a:r>
                        <a:rPr lang="ja-JP" sz="1600" kern="100" dirty="0">
                          <a:effectLst/>
                          <a:latin typeface="+mn-ea"/>
                          <a:ea typeface="+mn-ea"/>
                        </a:rPr>
                        <a:t>を</a:t>
                      </a:r>
                      <a:r>
                        <a:rPr lang="ja-JP" altLang="en-US" sz="1600" kern="100" dirty="0">
                          <a:effectLst/>
                          <a:latin typeface="+mn-ea"/>
                          <a:ea typeface="+mn-ea"/>
                        </a:rPr>
                        <a:t>工夫</a:t>
                      </a:r>
                      <a:r>
                        <a:rPr lang="ja-JP" sz="1600" kern="100" dirty="0">
                          <a:effectLst/>
                          <a:latin typeface="+mn-ea"/>
                          <a:ea typeface="+mn-ea"/>
                        </a:rPr>
                        <a:t>する。</a:t>
                      </a:r>
                      <a:endParaRPr lang="en-US" altLang="ja-JP" sz="1600" kern="100" dirty="0">
                        <a:effectLst/>
                        <a:latin typeface="+mn-ea"/>
                        <a:ea typeface="+mn-ea"/>
                      </a:endParaRPr>
                    </a:p>
                    <a:p>
                      <a:pPr algn="just">
                        <a:spcAft>
                          <a:spcPts val="0"/>
                        </a:spcAft>
                      </a:pPr>
                      <a:endParaRPr lang="en-US" altLang="ja-JP" sz="1600" kern="100" dirty="0">
                        <a:effectLst/>
                        <a:latin typeface="+mn-ea"/>
                        <a:ea typeface="+mn-ea"/>
                      </a:endParaRPr>
                    </a:p>
                    <a:p>
                      <a:pPr algn="just">
                        <a:spcAft>
                          <a:spcPts val="0"/>
                        </a:spcAft>
                      </a:pPr>
                      <a:r>
                        <a:rPr lang="ja-JP" altLang="en-US" sz="1600" kern="100" dirty="0">
                          <a:effectLst/>
                          <a:latin typeface="+mn-ea"/>
                          <a:ea typeface="+mn-ea"/>
                          <a:cs typeface="Times New Roman"/>
                        </a:rPr>
                        <a:t>ハザードマップを基になぜそこが危険なのか考える。</a:t>
                      </a:r>
                      <a:endParaRPr lang="ja-JP" sz="1600" kern="100" dirty="0">
                        <a:effectLst/>
                        <a:latin typeface="+mn-ea"/>
                        <a:ea typeface="+mn-ea"/>
                        <a:cs typeface="Times New Roman"/>
                      </a:endParaRPr>
                    </a:p>
                  </a:txBody>
                  <a:tcPr marL="68580" marR="68580" marT="0" marB="0">
                    <a:solidFill>
                      <a:schemeClr val="accent1">
                        <a:lumMod val="40000"/>
                        <a:lumOff val="60000"/>
                      </a:schemeClr>
                    </a:solidFill>
                  </a:tcPr>
                </a:tc>
                <a:tc>
                  <a:txBody>
                    <a:bodyPr/>
                    <a:lstStyle/>
                    <a:p>
                      <a:pPr algn="just">
                        <a:spcAft>
                          <a:spcPts val="0"/>
                        </a:spcAft>
                      </a:pPr>
                      <a:r>
                        <a:rPr lang="ja-JP" sz="1600" b="1" kern="100" dirty="0">
                          <a:effectLst/>
                          <a:latin typeface="+mn-ea"/>
                          <a:ea typeface="+mn-ea"/>
                        </a:rPr>
                        <a:t>問題解決</a:t>
                      </a:r>
                      <a:r>
                        <a:rPr lang="ja-JP" sz="1600" kern="100" dirty="0">
                          <a:effectLst/>
                          <a:latin typeface="+mn-ea"/>
                          <a:ea typeface="+mn-ea"/>
                        </a:rPr>
                        <a:t>　</a:t>
                      </a:r>
                    </a:p>
                    <a:p>
                      <a:pPr algn="l">
                        <a:spcAft>
                          <a:spcPts val="0"/>
                        </a:spcAft>
                      </a:pPr>
                      <a:endParaRPr lang="en-US" altLang="ja-JP" sz="1600" dirty="0">
                        <a:latin typeface="+mn-ea"/>
                        <a:ea typeface="+mn-ea"/>
                      </a:endParaRPr>
                    </a:p>
                    <a:p>
                      <a:pPr algn="l">
                        <a:spcAft>
                          <a:spcPts val="0"/>
                        </a:spcAft>
                      </a:pPr>
                      <a:endParaRPr lang="en-US" altLang="ja-JP" sz="1600" dirty="0">
                        <a:latin typeface="+mn-ea"/>
                        <a:ea typeface="+mn-ea"/>
                      </a:endParaRPr>
                    </a:p>
                    <a:p>
                      <a:pPr algn="l">
                        <a:spcAft>
                          <a:spcPts val="0"/>
                        </a:spcAft>
                      </a:pPr>
                      <a:r>
                        <a:rPr lang="ja-JP" altLang="en-US" sz="1600" dirty="0">
                          <a:latin typeface="+mn-ea"/>
                          <a:ea typeface="+mn-ea"/>
                        </a:rPr>
                        <a:t>外国人旅行者等の日本語に不慣れな方々が災害に遭った場合、どのようなサポートがあれば命を助けることができるのかを考える。</a:t>
                      </a:r>
                      <a:endParaRPr lang="en-US" altLang="ja-JP" sz="1600" dirty="0">
                        <a:latin typeface="+mn-ea"/>
                        <a:ea typeface="+mn-ea"/>
                      </a:endParaRPr>
                    </a:p>
                    <a:p>
                      <a:pPr algn="l">
                        <a:spcAft>
                          <a:spcPts val="0"/>
                        </a:spcAft>
                      </a:pPr>
                      <a:endParaRPr lang="en-US" altLang="ja-JP" sz="1600" dirty="0">
                        <a:latin typeface="+mn-ea"/>
                        <a:ea typeface="+mn-ea"/>
                      </a:endParaRPr>
                    </a:p>
                    <a:p>
                      <a:pPr algn="l">
                        <a:spcAft>
                          <a:spcPts val="0"/>
                        </a:spcAft>
                      </a:pPr>
                      <a:r>
                        <a:rPr lang="ja-JP" altLang="en-US" sz="1600" dirty="0">
                          <a:latin typeface="+mn-ea"/>
                          <a:ea typeface="+mn-ea"/>
                        </a:rPr>
                        <a:t>自分たちが住んできた地域の特性を生徒同士で交流しあい、多角的な考えを作り出す。</a:t>
                      </a:r>
                      <a:endParaRPr lang="ja-JP" sz="1600" kern="100" dirty="0">
                        <a:effectLst/>
                        <a:latin typeface="+mn-ea"/>
                        <a:ea typeface="+mn-ea"/>
                        <a:cs typeface="Times New Roman"/>
                      </a:endParaRPr>
                    </a:p>
                  </a:txBody>
                  <a:tcPr marL="68580" marR="68580" marT="0" marB="0">
                    <a:solidFill>
                      <a:schemeClr val="accent1">
                        <a:lumMod val="40000"/>
                        <a:lumOff val="60000"/>
                      </a:schemeClr>
                    </a:solid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35336259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0"/>
            <a:ext cx="10515600" cy="1325563"/>
          </a:xfrm>
        </p:spPr>
        <p:txBody>
          <a:bodyPr>
            <a:normAutofit/>
          </a:bodyPr>
          <a:lstStyle/>
          <a:p>
            <a:r>
              <a:rPr kumimoji="1" lang="ja-JP" altLang="en-US" sz="3200" dirty="0"/>
              <a:t>単元計画</a:t>
            </a:r>
          </a:p>
        </p:txBody>
      </p:sp>
      <p:graphicFrame>
        <p:nvGraphicFramePr>
          <p:cNvPr id="5" name="表 4"/>
          <p:cNvGraphicFramePr>
            <a:graphicFrameLocks noGrp="1"/>
          </p:cNvGraphicFramePr>
          <p:nvPr>
            <p:extLst>
              <p:ext uri="{D42A27DB-BD31-4B8C-83A1-F6EECF244321}">
                <p14:modId xmlns:p14="http://schemas.microsoft.com/office/powerpoint/2010/main" val="3489852044"/>
              </p:ext>
            </p:extLst>
          </p:nvPr>
        </p:nvGraphicFramePr>
        <p:xfrm>
          <a:off x="206955" y="952380"/>
          <a:ext cx="11743745" cy="5760720"/>
        </p:xfrm>
        <a:graphic>
          <a:graphicData uri="http://schemas.openxmlformats.org/drawingml/2006/table">
            <a:tbl>
              <a:tblPr firstRow="1" bandRow="1">
                <a:tableStyleId>{BDBED569-4797-4DF1-A0F4-6AAB3CD982D8}</a:tableStyleId>
              </a:tblPr>
              <a:tblGrid>
                <a:gridCol w="806768">
                  <a:extLst>
                    <a:ext uri="{9D8B030D-6E8A-4147-A177-3AD203B41FA5}">
                      <a16:colId xmlns:a16="http://schemas.microsoft.com/office/drawing/2014/main" val="20000"/>
                    </a:ext>
                  </a:extLst>
                </a:gridCol>
                <a:gridCol w="2132478">
                  <a:extLst>
                    <a:ext uri="{9D8B030D-6E8A-4147-A177-3AD203B41FA5}">
                      <a16:colId xmlns:a16="http://schemas.microsoft.com/office/drawing/2014/main" val="20001"/>
                    </a:ext>
                  </a:extLst>
                </a:gridCol>
                <a:gridCol w="2524260">
                  <a:extLst>
                    <a:ext uri="{9D8B030D-6E8A-4147-A177-3AD203B41FA5}">
                      <a16:colId xmlns:a16="http://schemas.microsoft.com/office/drawing/2014/main" val="20002"/>
                    </a:ext>
                  </a:extLst>
                </a:gridCol>
                <a:gridCol w="1867436">
                  <a:extLst>
                    <a:ext uri="{9D8B030D-6E8A-4147-A177-3AD203B41FA5}">
                      <a16:colId xmlns:a16="http://schemas.microsoft.com/office/drawing/2014/main" val="20003"/>
                    </a:ext>
                  </a:extLst>
                </a:gridCol>
                <a:gridCol w="4412803">
                  <a:extLst>
                    <a:ext uri="{9D8B030D-6E8A-4147-A177-3AD203B41FA5}">
                      <a16:colId xmlns:a16="http://schemas.microsoft.com/office/drawing/2014/main" val="20004"/>
                    </a:ext>
                  </a:extLst>
                </a:gridCol>
              </a:tblGrid>
              <a:tr h="246250">
                <a:tc>
                  <a:txBody>
                    <a:bodyPr/>
                    <a:lstStyle/>
                    <a:p>
                      <a:pPr algn="ctr"/>
                      <a:r>
                        <a:rPr kumimoji="1" lang="en-US" altLang="ja-JP" dirty="0"/>
                        <a:t>CLASS</a:t>
                      </a:r>
                      <a:endParaRPr kumimoji="1" lang="ja-JP" altLang="en-US" dirty="0"/>
                    </a:p>
                  </a:txBody>
                  <a:tcPr/>
                </a:tc>
                <a:tc>
                  <a:txBody>
                    <a:bodyPr/>
                    <a:lstStyle/>
                    <a:p>
                      <a:pPr algn="ctr"/>
                      <a:r>
                        <a:rPr kumimoji="1" lang="en-US" altLang="ja-JP" dirty="0"/>
                        <a:t>CONTENTS</a:t>
                      </a:r>
                      <a:endParaRPr kumimoji="1" lang="ja-JP" altLang="en-US" dirty="0"/>
                    </a:p>
                  </a:txBody>
                  <a:tcPr/>
                </a:tc>
                <a:tc>
                  <a:txBody>
                    <a:bodyPr/>
                    <a:lstStyle/>
                    <a:p>
                      <a:pPr algn="ctr"/>
                      <a:r>
                        <a:rPr kumimoji="1" lang="en-US" altLang="ja-JP" dirty="0"/>
                        <a:t>KEY PHRASE</a:t>
                      </a:r>
                      <a:endParaRPr kumimoji="1" lang="ja-JP" alt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dirty="0"/>
                        <a:t>KEY WORD</a:t>
                      </a:r>
                      <a:endParaRPr kumimoji="1" lang="ja-JP" altLang="en-US" dirty="0"/>
                    </a:p>
                  </a:txBody>
                  <a:tcPr/>
                </a:tc>
                <a:tc>
                  <a:txBody>
                    <a:bodyPr/>
                    <a:lstStyle/>
                    <a:p>
                      <a:pPr algn="ctr"/>
                      <a:r>
                        <a:rPr kumimoji="1" lang="en-US" altLang="ja-JP" dirty="0"/>
                        <a:t>TARGET</a:t>
                      </a:r>
                      <a:endParaRPr kumimoji="1" lang="ja-JP" altLang="en-US" dirty="0"/>
                    </a:p>
                  </a:txBody>
                  <a:tcPr/>
                </a:tc>
                <a:extLst>
                  <a:ext uri="{0D108BD9-81ED-4DB2-BD59-A6C34878D82A}">
                    <a16:rowId xmlns:a16="http://schemas.microsoft.com/office/drawing/2014/main" val="10000"/>
                  </a:ext>
                </a:extLst>
              </a:tr>
              <a:tr h="882461">
                <a:tc>
                  <a:txBody>
                    <a:bodyPr/>
                    <a:lstStyle/>
                    <a:p>
                      <a:pPr algn="ctr"/>
                      <a:r>
                        <a:rPr kumimoji="1" lang="en-US" altLang="ja-JP" dirty="0"/>
                        <a:t>1</a:t>
                      </a:r>
                      <a:endParaRPr kumimoji="1" lang="ja-JP" altLang="en-US" dirty="0"/>
                    </a:p>
                  </a:txBody>
                  <a:tcPr/>
                </a:tc>
                <a:tc>
                  <a:txBody>
                    <a:bodyPr/>
                    <a:lstStyle/>
                    <a:p>
                      <a:pPr algn="ctr"/>
                      <a:r>
                        <a:rPr kumimoji="1" lang="en-US" altLang="ja-JP" dirty="0"/>
                        <a:t>Weather</a:t>
                      </a:r>
                      <a:endParaRPr kumimoji="1" lang="ja-JP" altLang="en-US" dirty="0"/>
                    </a:p>
                  </a:txBody>
                  <a:tcPr/>
                </a:tc>
                <a:tc>
                  <a:txBody>
                    <a:bodyPr/>
                    <a:lstStyle/>
                    <a:p>
                      <a:pPr algn="ctr"/>
                      <a:r>
                        <a:rPr kumimoji="1" lang="en-US" altLang="ja-JP" dirty="0"/>
                        <a:t>How’s the weather today?</a:t>
                      </a:r>
                    </a:p>
                    <a:p>
                      <a:pPr algn="ctr"/>
                      <a:r>
                        <a:rPr kumimoji="1" lang="en-US" altLang="ja-JP" dirty="0"/>
                        <a:t>It’s </a:t>
                      </a:r>
                      <a:r>
                        <a:rPr kumimoji="1" lang="ja-JP" altLang="en-US" dirty="0"/>
                        <a:t>～～</a:t>
                      </a:r>
                      <a:r>
                        <a:rPr kumimoji="1" lang="en-US" altLang="ja-JP" dirty="0"/>
                        <a:t>.</a:t>
                      </a:r>
                      <a:endParaRPr kumimoji="1" lang="ja-JP" altLang="en-US" dirty="0"/>
                    </a:p>
                  </a:txBody>
                  <a:tcPr/>
                </a:tc>
                <a:tc>
                  <a:txBody>
                    <a:bodyPr/>
                    <a:lstStyle/>
                    <a:p>
                      <a:pPr algn="ctr"/>
                      <a:r>
                        <a:rPr kumimoji="1" lang="en-US" altLang="ja-JP" dirty="0"/>
                        <a:t>sunny</a:t>
                      </a:r>
                      <a:r>
                        <a:rPr kumimoji="1" lang="en-US" altLang="ja-JP" baseline="0" dirty="0"/>
                        <a:t> rainy cloudy snowy windy stormy </a:t>
                      </a:r>
                      <a:endParaRPr kumimoji="1" lang="ja-JP" altLang="en-US" dirty="0"/>
                    </a:p>
                  </a:txBody>
                  <a:tcPr/>
                </a:tc>
                <a:tc>
                  <a:txBody>
                    <a:bodyPr/>
                    <a:lstStyle/>
                    <a:p>
                      <a:pPr algn="l"/>
                      <a:r>
                        <a:rPr kumimoji="1" lang="ja-JP" altLang="en-US" dirty="0"/>
                        <a:t>天気の尋ね方を復習する。</a:t>
                      </a:r>
                      <a:endParaRPr kumimoji="1" lang="en-US" altLang="ja-JP" dirty="0"/>
                    </a:p>
                    <a:p>
                      <a:pPr algn="l"/>
                      <a:r>
                        <a:rPr kumimoji="1" lang="ja-JP" altLang="en-US" dirty="0"/>
                        <a:t>自然災害の様子を映像で見て、昨今の異常気象について関心を持つ</a:t>
                      </a:r>
                    </a:p>
                  </a:txBody>
                  <a:tcPr/>
                </a:tc>
                <a:extLst>
                  <a:ext uri="{0D108BD9-81ED-4DB2-BD59-A6C34878D82A}">
                    <a16:rowId xmlns:a16="http://schemas.microsoft.com/office/drawing/2014/main" val="10001"/>
                  </a:ext>
                </a:extLst>
              </a:tr>
              <a:tr h="882461">
                <a:tc>
                  <a:txBody>
                    <a:bodyPr/>
                    <a:lstStyle/>
                    <a:p>
                      <a:pPr algn="ctr"/>
                      <a:r>
                        <a:rPr kumimoji="1" lang="en-US" altLang="ja-JP" dirty="0"/>
                        <a:t>2</a:t>
                      </a:r>
                      <a:endParaRPr kumimoji="1" lang="ja-JP" altLang="en-US" dirty="0"/>
                    </a:p>
                  </a:txBody>
                  <a:tcPr/>
                </a:tc>
                <a:tc>
                  <a:txBody>
                    <a:bodyPr/>
                    <a:lstStyle/>
                    <a:p>
                      <a:pPr algn="ctr"/>
                      <a:r>
                        <a:rPr kumimoji="1" lang="en-US" altLang="ja-JP" dirty="0"/>
                        <a:t>Evacuation Drill</a:t>
                      </a:r>
                    </a:p>
                    <a:p>
                      <a:pPr algn="ctr"/>
                      <a:endParaRPr kumimoji="1" lang="ja-JP" altLang="en-US" dirty="0"/>
                    </a:p>
                  </a:txBody>
                  <a:tcPr/>
                </a:tc>
                <a:tc>
                  <a:txBody>
                    <a:bodyPr/>
                    <a:lstStyle/>
                    <a:p>
                      <a:pPr algn="ctr"/>
                      <a:r>
                        <a:rPr kumimoji="1" lang="en-US" altLang="ja-JP" dirty="0"/>
                        <a:t>What</a:t>
                      </a:r>
                      <a:r>
                        <a:rPr kumimoji="1" lang="ja-JP" altLang="en-US" dirty="0"/>
                        <a:t> </a:t>
                      </a:r>
                      <a:r>
                        <a:rPr kumimoji="1" lang="en-US" altLang="ja-JP" dirty="0"/>
                        <a:t>you</a:t>
                      </a:r>
                      <a:r>
                        <a:rPr kumimoji="1" lang="ja-JP" altLang="en-US" dirty="0"/>
                        <a:t> </a:t>
                      </a:r>
                      <a:r>
                        <a:rPr kumimoji="1" lang="en-US" altLang="ja-JP" dirty="0"/>
                        <a:t>need?</a:t>
                      </a:r>
                    </a:p>
                    <a:p>
                      <a:pPr algn="ctr"/>
                      <a:r>
                        <a:rPr kumimoji="1" lang="en-US" altLang="ja-JP" dirty="0"/>
                        <a:t>I need</a:t>
                      </a:r>
                      <a:r>
                        <a:rPr kumimoji="1" lang="ja-JP" altLang="en-US" dirty="0"/>
                        <a:t>　～～</a:t>
                      </a:r>
                      <a:r>
                        <a:rPr kumimoji="1" lang="en-US" altLang="ja-JP" dirty="0"/>
                        <a:t>.</a:t>
                      </a:r>
                      <a:endParaRPr kumimoji="1" lang="ja-JP" altLang="en-US" dirty="0"/>
                    </a:p>
                  </a:txBody>
                  <a:tcPr/>
                </a:tc>
                <a:tc>
                  <a:txBody>
                    <a:bodyPr/>
                    <a:lstStyle/>
                    <a:p>
                      <a:pPr algn="ctr"/>
                      <a:r>
                        <a:rPr kumimoji="1" lang="en-US" altLang="ja-JP" dirty="0"/>
                        <a:t>raincoat</a:t>
                      </a:r>
                      <a:r>
                        <a:rPr kumimoji="1" lang="en-US" altLang="ja-JP" baseline="0" dirty="0"/>
                        <a:t>  backpack whistle sandbag evacuation food</a:t>
                      </a:r>
                    </a:p>
                    <a:p>
                      <a:pPr algn="ctr"/>
                      <a:r>
                        <a:rPr kumimoji="1" lang="en-US" altLang="ja-JP" dirty="0"/>
                        <a:t>evacuation drill </a:t>
                      </a:r>
                      <a:endParaRPr kumimoji="1" lang="ja-JP" altLang="en-US" dirty="0"/>
                    </a:p>
                  </a:txBody>
                  <a:tcPr/>
                </a:tc>
                <a:tc>
                  <a:txBody>
                    <a:bodyPr/>
                    <a:lstStyle/>
                    <a:p>
                      <a:pPr algn="l"/>
                      <a:r>
                        <a:rPr kumimoji="1" lang="ja-JP" altLang="en-US" dirty="0"/>
                        <a:t>水害の避難には何が必要かを考え、防災バッグに何が入っていなければならないかを選び取る（カルタを使用）</a:t>
                      </a:r>
                    </a:p>
                  </a:txBody>
                  <a:tcPr/>
                </a:tc>
                <a:extLst>
                  <a:ext uri="{0D108BD9-81ED-4DB2-BD59-A6C34878D82A}">
                    <a16:rowId xmlns:a16="http://schemas.microsoft.com/office/drawing/2014/main" val="10002"/>
                  </a:ext>
                </a:extLst>
              </a:tr>
              <a:tr h="882461">
                <a:tc>
                  <a:txBody>
                    <a:bodyPr/>
                    <a:lstStyle/>
                    <a:p>
                      <a:pPr algn="ctr"/>
                      <a:r>
                        <a:rPr kumimoji="1" lang="en-US" altLang="ja-JP" dirty="0"/>
                        <a:t>3</a:t>
                      </a:r>
                      <a:endParaRPr kumimoji="1" lang="ja-JP" altLang="en-US" dirty="0"/>
                    </a:p>
                  </a:txBody>
                  <a:tcPr/>
                </a:tc>
                <a:tc>
                  <a:txBody>
                    <a:bodyPr/>
                    <a:lstStyle/>
                    <a:p>
                      <a:pPr algn="ctr"/>
                      <a:r>
                        <a:rPr kumimoji="1" lang="en-US" altLang="ja-JP" dirty="0"/>
                        <a:t>Hazard</a:t>
                      </a:r>
                      <a:r>
                        <a:rPr kumimoji="1" lang="en-US" altLang="ja-JP" baseline="0" dirty="0"/>
                        <a:t> map</a:t>
                      </a:r>
                      <a:endParaRPr kumimoji="1" lang="en-US" altLang="ja-JP" dirty="0"/>
                    </a:p>
                  </a:txBody>
                  <a:tcPr/>
                </a:tc>
                <a:tc>
                  <a:txBody>
                    <a:bodyPr/>
                    <a:lstStyle/>
                    <a:p>
                      <a:pPr algn="ctr"/>
                      <a:r>
                        <a:rPr kumimoji="1" lang="en-US" altLang="ja-JP" dirty="0"/>
                        <a:t>Be</a:t>
                      </a:r>
                      <a:r>
                        <a:rPr kumimoji="1" lang="en-US" altLang="ja-JP" baseline="0" dirty="0"/>
                        <a:t> careful.</a:t>
                      </a:r>
                    </a:p>
                    <a:p>
                      <a:pPr algn="ctr"/>
                      <a:r>
                        <a:rPr kumimoji="1" lang="en-US" altLang="ja-JP" baseline="0" dirty="0"/>
                        <a:t>You should</a:t>
                      </a:r>
                      <a:r>
                        <a:rPr kumimoji="1" lang="ja-JP" altLang="en-US" baseline="0" dirty="0"/>
                        <a:t>～～</a:t>
                      </a:r>
                      <a:endParaRPr kumimoji="1" lang="en-US" altLang="ja-JP" baseline="0" dirty="0"/>
                    </a:p>
                    <a:p>
                      <a:pPr algn="ctr"/>
                      <a:r>
                        <a:rPr kumimoji="1" lang="en-US" altLang="ja-JP" baseline="0" dirty="0"/>
                        <a:t>You need </a:t>
                      </a:r>
                      <a:r>
                        <a:rPr kumimoji="1" lang="ja-JP" altLang="en-US" baseline="0" dirty="0"/>
                        <a:t>～～</a:t>
                      </a:r>
                      <a:endParaRPr kumimoji="1" lang="ja-JP" altLang="en-US" dirty="0"/>
                    </a:p>
                  </a:txBody>
                  <a:tcPr/>
                </a:tc>
                <a:tc>
                  <a:txBody>
                    <a:bodyPr/>
                    <a:lstStyle/>
                    <a:p>
                      <a:pPr algn="ctr"/>
                      <a:r>
                        <a:rPr kumimoji="1" lang="en-US" altLang="ja-JP" dirty="0"/>
                        <a:t>hazard map check warning tall flood</a:t>
                      </a:r>
                      <a:endParaRPr kumimoji="1" lang="ja-JP" altLang="en-US" dirty="0"/>
                    </a:p>
                  </a:txBody>
                  <a:tcPr/>
                </a:tc>
                <a:tc>
                  <a:txBody>
                    <a:bodyPr/>
                    <a:lstStyle/>
                    <a:p>
                      <a:pPr algn="l"/>
                      <a:r>
                        <a:rPr kumimoji="1" lang="ja-JP" altLang="en-US" dirty="0"/>
                        <a:t>自分の住む町のハザードマップからどのように逃げるといいかを学習する</a:t>
                      </a:r>
                    </a:p>
                  </a:txBody>
                  <a:tcPr/>
                </a:tc>
                <a:extLst>
                  <a:ext uri="{0D108BD9-81ED-4DB2-BD59-A6C34878D82A}">
                    <a16:rowId xmlns:a16="http://schemas.microsoft.com/office/drawing/2014/main" val="10003"/>
                  </a:ext>
                </a:extLst>
              </a:tr>
              <a:tr h="882461">
                <a:tc>
                  <a:txBody>
                    <a:bodyPr/>
                    <a:lstStyle/>
                    <a:p>
                      <a:pPr algn="ctr"/>
                      <a:r>
                        <a:rPr kumimoji="1" lang="en-US" altLang="ja-JP" dirty="0"/>
                        <a:t>4</a:t>
                      </a:r>
                      <a:endParaRPr kumimoji="1" lang="ja-JP" altLang="en-US" dirty="0"/>
                    </a:p>
                  </a:txBody>
                  <a:tcPr/>
                </a:tc>
                <a:tc>
                  <a:txBody>
                    <a:bodyPr/>
                    <a:lstStyle/>
                    <a:p>
                      <a:pPr algn="ctr"/>
                      <a:r>
                        <a:rPr kumimoji="1" lang="en-US" altLang="ja-JP" baseline="0" dirty="0"/>
                        <a:t>Alert level list</a:t>
                      </a:r>
                      <a:endParaRPr kumimoji="1" lang="ja-JP" altLang="en-US" dirty="0"/>
                    </a:p>
                  </a:txBody>
                  <a:tcPr/>
                </a:tc>
                <a:tc>
                  <a:txBody>
                    <a:bodyPr/>
                    <a:lstStyle/>
                    <a:p>
                      <a:pPr algn="ctr"/>
                      <a:r>
                        <a:rPr kumimoji="1" lang="en-US" altLang="ja-JP" dirty="0"/>
                        <a:t>You must</a:t>
                      </a:r>
                      <a:r>
                        <a:rPr kumimoji="1" lang="ja-JP" altLang="en-US" dirty="0"/>
                        <a:t>～～</a:t>
                      </a:r>
                      <a:r>
                        <a:rPr kumimoji="1" lang="en-US" altLang="ja-JP" dirty="0"/>
                        <a:t>.</a:t>
                      </a:r>
                    </a:p>
                    <a:p>
                      <a:pPr algn="ctr"/>
                      <a:r>
                        <a:rPr kumimoji="1" lang="en-US" altLang="ja-JP" dirty="0"/>
                        <a:t>You</a:t>
                      </a:r>
                      <a:r>
                        <a:rPr kumimoji="1" lang="en-US" altLang="ja-JP" baseline="0" dirty="0"/>
                        <a:t> had better</a:t>
                      </a:r>
                      <a:r>
                        <a:rPr kumimoji="1" lang="ja-JP" altLang="en-US" baseline="0" dirty="0"/>
                        <a:t>～～</a:t>
                      </a:r>
                      <a:r>
                        <a:rPr kumimoji="1" lang="en-US" altLang="ja-JP" baseline="0" dirty="0"/>
                        <a:t>.</a:t>
                      </a:r>
                    </a:p>
                    <a:p>
                      <a:pPr algn="ctr"/>
                      <a:r>
                        <a:rPr kumimoji="1" lang="en-US" altLang="ja-JP" baseline="0" dirty="0"/>
                        <a:t>You should</a:t>
                      </a:r>
                      <a:r>
                        <a:rPr kumimoji="1" lang="ja-JP" altLang="en-US" baseline="0" dirty="0"/>
                        <a:t>～～</a:t>
                      </a:r>
                      <a:r>
                        <a:rPr kumimoji="1" lang="en-US" altLang="ja-JP" baseline="0" dirty="0"/>
                        <a:t>.</a:t>
                      </a:r>
                    </a:p>
                    <a:p>
                      <a:pPr algn="ctr"/>
                      <a:r>
                        <a:rPr kumimoji="1" lang="en-US" altLang="ja-JP" baseline="0" dirty="0"/>
                        <a:t>You need to</a:t>
                      </a:r>
                      <a:r>
                        <a:rPr kumimoji="1" lang="ja-JP" altLang="en-US" baseline="0" dirty="0"/>
                        <a:t>～～</a:t>
                      </a:r>
                      <a:r>
                        <a:rPr kumimoji="1" lang="en-US" altLang="ja-JP" baseline="0" dirty="0"/>
                        <a:t>.</a:t>
                      </a:r>
                    </a:p>
                  </a:txBody>
                  <a:tcPr/>
                </a:tc>
                <a:tc>
                  <a:txBody>
                    <a:bodyPr/>
                    <a:lstStyle/>
                    <a:p>
                      <a:pPr algn="ctr"/>
                      <a:r>
                        <a:rPr kumimoji="1" lang="en-US" altLang="ja-JP" dirty="0"/>
                        <a:t>must</a:t>
                      </a:r>
                      <a:r>
                        <a:rPr kumimoji="1" lang="en-US" altLang="ja-JP" baseline="0" dirty="0"/>
                        <a:t> </a:t>
                      </a:r>
                    </a:p>
                    <a:p>
                      <a:pPr algn="ctr"/>
                      <a:r>
                        <a:rPr kumimoji="1" lang="en-US" altLang="ja-JP" baseline="0" dirty="0"/>
                        <a:t>should</a:t>
                      </a:r>
                    </a:p>
                    <a:p>
                      <a:pPr algn="ctr"/>
                      <a:r>
                        <a:rPr kumimoji="1" lang="en-US" altLang="ja-JP" baseline="0" dirty="0"/>
                        <a:t> had better (to)</a:t>
                      </a:r>
                    </a:p>
                    <a:p>
                      <a:pPr algn="ctr"/>
                      <a:r>
                        <a:rPr kumimoji="1" lang="en-US" altLang="ja-JP" baseline="0" dirty="0"/>
                        <a:t>need (to)</a:t>
                      </a:r>
                      <a:endParaRPr kumimoji="1" lang="ja-JP" altLang="en-US" dirty="0"/>
                    </a:p>
                  </a:txBody>
                  <a:tcPr/>
                </a:tc>
                <a:tc>
                  <a:txBody>
                    <a:bodyPr/>
                    <a:lstStyle/>
                    <a:p>
                      <a:pPr algn="l"/>
                      <a:r>
                        <a:rPr kumimoji="1" lang="en-US" altLang="ja-JP" dirty="0"/>
                        <a:t>ALT</a:t>
                      </a:r>
                      <a:r>
                        <a:rPr kumimoji="1" lang="ja-JP" altLang="en-US" dirty="0"/>
                        <a:t>の先生のために警戒レベルリストを英語で作成し、助動詞の意味や</a:t>
                      </a:r>
                      <a:endParaRPr kumimoji="1" lang="en-US" altLang="ja-JP" dirty="0"/>
                    </a:p>
                    <a:p>
                      <a:pPr algn="l"/>
                      <a:r>
                        <a:rPr kumimoji="1" lang="ja-JP" altLang="en-US" dirty="0"/>
                        <a:t>使い方を学ぶ</a:t>
                      </a:r>
                    </a:p>
                  </a:txBody>
                  <a:tcPr/>
                </a:tc>
                <a:extLst>
                  <a:ext uri="{0D108BD9-81ED-4DB2-BD59-A6C34878D82A}">
                    <a16:rowId xmlns:a16="http://schemas.microsoft.com/office/drawing/2014/main" val="10004"/>
                  </a:ext>
                </a:extLst>
              </a:tr>
              <a:tr h="882461">
                <a:tc>
                  <a:txBody>
                    <a:bodyPr/>
                    <a:lstStyle/>
                    <a:p>
                      <a:pPr algn="ctr"/>
                      <a:r>
                        <a:rPr kumimoji="1" lang="en-US" altLang="ja-JP" dirty="0"/>
                        <a:t>5</a:t>
                      </a:r>
                      <a:endParaRPr kumimoji="1" lang="ja-JP" altLang="en-US" dirty="0"/>
                    </a:p>
                  </a:txBody>
                  <a:tcPr/>
                </a:tc>
                <a:tc>
                  <a:txBody>
                    <a:bodyPr/>
                    <a:lstStyle/>
                    <a:p>
                      <a:pPr algn="ctr"/>
                      <a:r>
                        <a:rPr kumimoji="1" lang="en-US" altLang="ja-JP" dirty="0"/>
                        <a:t>Preparation</a:t>
                      </a:r>
                      <a:r>
                        <a:rPr kumimoji="1" lang="en-US" altLang="ja-JP" baseline="0" dirty="0"/>
                        <a:t> for emergency</a:t>
                      </a:r>
                      <a:endParaRPr kumimoji="1" lang="ja-JP" altLang="en-US" dirty="0"/>
                    </a:p>
                  </a:txBody>
                  <a:tcPr/>
                </a:tc>
                <a:tc>
                  <a:txBody>
                    <a:bodyPr/>
                    <a:lstStyle/>
                    <a:p>
                      <a:pPr algn="ctr"/>
                      <a:r>
                        <a:rPr kumimoji="1" lang="en-US" altLang="ja-JP" dirty="0"/>
                        <a:t>What should we do?</a:t>
                      </a:r>
                    </a:p>
                    <a:p>
                      <a:pPr algn="ctr"/>
                      <a:r>
                        <a:rPr kumimoji="1" lang="en-US" altLang="ja-JP" dirty="0"/>
                        <a:t>We need to</a:t>
                      </a:r>
                      <a:r>
                        <a:rPr kumimoji="1" lang="ja-JP" altLang="en-US" dirty="0"/>
                        <a:t>～～</a:t>
                      </a:r>
                    </a:p>
                  </a:txBody>
                  <a:tcPr/>
                </a:tc>
                <a:tc>
                  <a:txBody>
                    <a:bodyPr/>
                    <a:lstStyle/>
                    <a:p>
                      <a:pPr algn="ctr"/>
                      <a:r>
                        <a:rPr kumimoji="1" lang="en-US" altLang="ja-JP" dirty="0"/>
                        <a:t>dangerous prepare inform protect</a:t>
                      </a:r>
                      <a:r>
                        <a:rPr kumimoji="1" lang="en-US" altLang="ja-JP" baseline="0" dirty="0"/>
                        <a:t> life</a:t>
                      </a:r>
                      <a:endParaRPr kumimoji="1" lang="ja-JP" altLang="en-US" dirty="0"/>
                    </a:p>
                  </a:txBody>
                  <a:tcPr/>
                </a:tc>
                <a:tc>
                  <a:txBody>
                    <a:bodyPr/>
                    <a:lstStyle/>
                    <a:p>
                      <a:pPr algn="l"/>
                      <a:r>
                        <a:rPr kumimoji="1" lang="ja-JP" altLang="en-US" dirty="0"/>
                        <a:t>今までの学びを生かして普段から気を付けておくべきことをリストアップし、家庭に持ち帰って家族に知らせる</a:t>
                      </a:r>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0389641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171495"/>
            <a:ext cx="10515600" cy="1325563"/>
          </a:xfrm>
        </p:spPr>
        <p:txBody>
          <a:bodyPr>
            <a:normAutofit/>
          </a:bodyPr>
          <a:lstStyle/>
          <a:p>
            <a:r>
              <a:rPr lang="ja-JP" altLang="en-US" sz="3200" dirty="0">
                <a:latin typeface="+mj-ea"/>
              </a:rPr>
              <a:t>本時案 </a:t>
            </a:r>
            <a:r>
              <a:rPr lang="en-US" altLang="ja-JP" sz="3200" dirty="0">
                <a:latin typeface="+mj-ea"/>
              </a:rPr>
              <a:t>(CLASS 4)</a:t>
            </a:r>
            <a:endParaRPr kumimoji="1" lang="ja-JP" altLang="en-US" sz="3200" dirty="0">
              <a:latin typeface="+mj-ea"/>
            </a:endParaRPr>
          </a:p>
        </p:txBody>
      </p:sp>
      <p:graphicFrame>
        <p:nvGraphicFramePr>
          <p:cNvPr id="3" name="表 2"/>
          <p:cNvGraphicFramePr>
            <a:graphicFrameLocks noGrp="1"/>
          </p:cNvGraphicFramePr>
          <p:nvPr>
            <p:extLst>
              <p:ext uri="{D42A27DB-BD31-4B8C-83A1-F6EECF244321}">
                <p14:modId xmlns:p14="http://schemas.microsoft.com/office/powerpoint/2010/main" val="3964172538"/>
              </p:ext>
            </p:extLst>
          </p:nvPr>
        </p:nvGraphicFramePr>
        <p:xfrm>
          <a:off x="139700" y="897466"/>
          <a:ext cx="11353801" cy="5486402"/>
        </p:xfrm>
        <a:graphic>
          <a:graphicData uri="http://schemas.openxmlformats.org/drawingml/2006/table">
            <a:tbl>
              <a:tblPr firstRow="1" bandRow="1">
                <a:tableStyleId>{BC89EF96-8CEA-46FF-86C4-4CE0E7609802}</a:tableStyleId>
              </a:tblPr>
              <a:tblGrid>
                <a:gridCol w="1005026">
                  <a:extLst>
                    <a:ext uri="{9D8B030D-6E8A-4147-A177-3AD203B41FA5}">
                      <a16:colId xmlns:a16="http://schemas.microsoft.com/office/drawing/2014/main" val="20000"/>
                    </a:ext>
                  </a:extLst>
                </a:gridCol>
                <a:gridCol w="2271574">
                  <a:extLst>
                    <a:ext uri="{9D8B030D-6E8A-4147-A177-3AD203B41FA5}">
                      <a16:colId xmlns:a16="http://schemas.microsoft.com/office/drawing/2014/main" val="20001"/>
                    </a:ext>
                  </a:extLst>
                </a:gridCol>
                <a:gridCol w="1676400">
                  <a:extLst>
                    <a:ext uri="{9D8B030D-6E8A-4147-A177-3AD203B41FA5}">
                      <a16:colId xmlns:a16="http://schemas.microsoft.com/office/drawing/2014/main" val="20002"/>
                    </a:ext>
                  </a:extLst>
                </a:gridCol>
                <a:gridCol w="6400801">
                  <a:extLst>
                    <a:ext uri="{9D8B030D-6E8A-4147-A177-3AD203B41FA5}">
                      <a16:colId xmlns:a16="http://schemas.microsoft.com/office/drawing/2014/main" val="20003"/>
                    </a:ext>
                  </a:extLst>
                </a:gridCol>
              </a:tblGrid>
              <a:tr h="486834">
                <a:tc>
                  <a:txBody>
                    <a:bodyPr/>
                    <a:lstStyle/>
                    <a:p>
                      <a:r>
                        <a:rPr kumimoji="1" lang="ja-JP" altLang="en-US" dirty="0"/>
                        <a:t>時間</a:t>
                      </a:r>
                    </a:p>
                  </a:txBody>
                  <a:tcPr/>
                </a:tc>
                <a:tc>
                  <a:txBody>
                    <a:bodyPr/>
                    <a:lstStyle/>
                    <a:p>
                      <a:r>
                        <a:rPr kumimoji="1" lang="ja-JP" altLang="en-US" dirty="0"/>
                        <a:t>担当</a:t>
                      </a:r>
                    </a:p>
                  </a:txBody>
                  <a:tcPr/>
                </a:tc>
                <a:tc>
                  <a:txBody>
                    <a:bodyPr/>
                    <a:lstStyle/>
                    <a:p>
                      <a:r>
                        <a:rPr kumimoji="1" lang="ja-JP" altLang="en-US" dirty="0"/>
                        <a:t>活動</a:t>
                      </a:r>
                    </a:p>
                  </a:txBody>
                  <a:tcPr/>
                </a:tc>
                <a:tc>
                  <a:txBody>
                    <a:bodyPr/>
                    <a:lstStyle/>
                    <a:p>
                      <a:r>
                        <a:rPr kumimoji="1" lang="ja-JP" altLang="en-US" dirty="0"/>
                        <a:t>主な内容</a:t>
                      </a:r>
                    </a:p>
                  </a:txBody>
                  <a:tcPr/>
                </a:tc>
                <a:extLst>
                  <a:ext uri="{0D108BD9-81ED-4DB2-BD59-A6C34878D82A}">
                    <a16:rowId xmlns:a16="http://schemas.microsoft.com/office/drawing/2014/main" val="10000"/>
                  </a:ext>
                </a:extLst>
              </a:tr>
              <a:tr h="1356784">
                <a:tc>
                  <a:txBody>
                    <a:bodyPr/>
                    <a:lstStyle/>
                    <a:p>
                      <a:pPr algn="ctr"/>
                      <a:r>
                        <a:rPr kumimoji="1" lang="en-US" altLang="ja-JP" dirty="0"/>
                        <a:t>5</a:t>
                      </a:r>
                      <a:r>
                        <a:rPr kumimoji="1" lang="ja-JP" altLang="en-US" dirty="0"/>
                        <a:t>分</a:t>
                      </a:r>
                    </a:p>
                  </a:txBody>
                  <a:tcPr/>
                </a:tc>
                <a:tc>
                  <a:txBody>
                    <a:bodyPr/>
                    <a:lstStyle/>
                    <a:p>
                      <a:r>
                        <a:rPr kumimoji="1" lang="ja-JP" altLang="en-US" dirty="0"/>
                        <a:t>平野</a:t>
                      </a:r>
                      <a:r>
                        <a:rPr kumimoji="1" lang="en-US" altLang="ja-JP" dirty="0"/>
                        <a:t>(</a:t>
                      </a:r>
                      <a:r>
                        <a:rPr kumimoji="1" lang="ja-JP" altLang="en-US" dirty="0"/>
                        <a:t>英語の先生役）</a:t>
                      </a:r>
                      <a:endParaRPr kumimoji="1" lang="en-US" altLang="ja-JP" dirty="0"/>
                    </a:p>
                    <a:p>
                      <a:r>
                        <a:rPr kumimoji="1" lang="ja-JP" altLang="en-US" dirty="0"/>
                        <a:t>光田（</a:t>
                      </a:r>
                      <a:r>
                        <a:rPr kumimoji="1" lang="en-US" altLang="ja-JP" dirty="0"/>
                        <a:t>ALT</a:t>
                      </a:r>
                      <a:r>
                        <a:rPr kumimoji="1" lang="ja-JP" altLang="en-US" dirty="0"/>
                        <a:t>役）</a:t>
                      </a:r>
                    </a:p>
                  </a:txBody>
                  <a:tcPr/>
                </a:tc>
                <a:tc>
                  <a:txBody>
                    <a:bodyPr/>
                    <a:lstStyle/>
                    <a:p>
                      <a:r>
                        <a:rPr kumimoji="1" lang="en-US" altLang="ja-JP" dirty="0"/>
                        <a:t>Teacher Talk</a:t>
                      </a:r>
                      <a:endParaRPr kumimoji="1" lang="ja-JP" altLang="en-US" dirty="0"/>
                    </a:p>
                  </a:txBody>
                  <a:tcPr/>
                </a:tc>
                <a:tc>
                  <a:txBody>
                    <a:bodyPr/>
                    <a:lstStyle/>
                    <a:p>
                      <a:r>
                        <a:rPr kumimoji="1" lang="en-US" altLang="ja-JP" dirty="0"/>
                        <a:t>ALT</a:t>
                      </a:r>
                      <a:r>
                        <a:rPr kumimoji="1" lang="ja-JP" altLang="en-US" dirty="0"/>
                        <a:t>：先日の豪雨の時に警戒レベルというのが出されていたけど、どうしたらいいのかわからなくて困った</a:t>
                      </a:r>
                      <a:endParaRPr kumimoji="1" lang="en-US" altLang="ja-JP" dirty="0"/>
                    </a:p>
                    <a:p>
                      <a:r>
                        <a:rPr kumimoji="1" lang="ja-JP" altLang="en-US" dirty="0"/>
                        <a:t>先生：それは大変でしたね。最近の雨はすごいですものね</a:t>
                      </a:r>
                      <a:endParaRPr kumimoji="1" lang="en-US" altLang="ja-JP" dirty="0"/>
                    </a:p>
                    <a:p>
                      <a:r>
                        <a:rPr kumimoji="1" lang="ja-JP" altLang="en-US" dirty="0"/>
                        <a:t>（実際の写真や映像を見せて関心を引き付ける）</a:t>
                      </a:r>
                    </a:p>
                  </a:txBody>
                  <a:tcPr/>
                </a:tc>
                <a:extLst>
                  <a:ext uri="{0D108BD9-81ED-4DB2-BD59-A6C34878D82A}">
                    <a16:rowId xmlns:a16="http://schemas.microsoft.com/office/drawing/2014/main" val="10001"/>
                  </a:ext>
                </a:extLst>
              </a:tr>
              <a:tr h="1356784">
                <a:tc>
                  <a:txBody>
                    <a:bodyPr/>
                    <a:lstStyle/>
                    <a:p>
                      <a:pPr algn="ctr"/>
                      <a:r>
                        <a:rPr kumimoji="1" lang="en-US" altLang="ja-JP" dirty="0"/>
                        <a:t>5</a:t>
                      </a:r>
                      <a:r>
                        <a:rPr kumimoji="1" lang="ja-JP" altLang="en-US" dirty="0"/>
                        <a:t>分</a:t>
                      </a:r>
                    </a:p>
                  </a:txBody>
                  <a:tcPr/>
                </a:tc>
                <a:tc>
                  <a:txBody>
                    <a:bodyPr/>
                    <a:lstStyle/>
                    <a:p>
                      <a:r>
                        <a:rPr kumimoji="1" lang="ja-JP" altLang="en-US" dirty="0"/>
                        <a:t>原</a:t>
                      </a:r>
                    </a:p>
                  </a:txBody>
                  <a:tcPr/>
                </a:tc>
                <a:tc>
                  <a:txBody>
                    <a:bodyPr/>
                    <a:lstStyle/>
                    <a:p>
                      <a:r>
                        <a:rPr kumimoji="1" lang="en-US" altLang="ja-JP" dirty="0"/>
                        <a:t>Key words</a:t>
                      </a:r>
                      <a:r>
                        <a:rPr kumimoji="1" lang="en-US" altLang="ja-JP" baseline="0" dirty="0"/>
                        <a:t> check</a:t>
                      </a:r>
                      <a:endParaRPr kumimoji="1" lang="ja-JP" altLang="en-US" dirty="0"/>
                    </a:p>
                  </a:txBody>
                  <a:tcPr/>
                </a:tc>
                <a:tc>
                  <a:txBody>
                    <a:bodyPr/>
                    <a:lstStyle/>
                    <a:p>
                      <a:r>
                        <a:rPr kumimoji="1" lang="en-US" altLang="ja-JP" dirty="0"/>
                        <a:t>should</a:t>
                      </a:r>
                      <a:r>
                        <a:rPr kumimoji="1" lang="en-US" altLang="ja-JP" baseline="0" dirty="0"/>
                        <a:t> must need had better</a:t>
                      </a:r>
                      <a:r>
                        <a:rPr kumimoji="1" lang="ja-JP" altLang="en-US" baseline="0" dirty="0"/>
                        <a:t>の使用法を確認する</a:t>
                      </a:r>
                      <a:endParaRPr kumimoji="1" lang="ja-JP" altLang="en-US" dirty="0"/>
                    </a:p>
                  </a:txBody>
                  <a:tcPr/>
                </a:tc>
                <a:extLst>
                  <a:ext uri="{0D108BD9-81ED-4DB2-BD59-A6C34878D82A}">
                    <a16:rowId xmlns:a16="http://schemas.microsoft.com/office/drawing/2014/main" val="10002"/>
                  </a:ext>
                </a:extLst>
              </a:tr>
              <a:tr h="1356784">
                <a:tc>
                  <a:txBody>
                    <a:bodyPr/>
                    <a:lstStyle/>
                    <a:p>
                      <a:pPr algn="ctr"/>
                      <a:r>
                        <a:rPr kumimoji="1" lang="en-US" altLang="ja-JP" dirty="0"/>
                        <a:t>10</a:t>
                      </a:r>
                      <a:r>
                        <a:rPr kumimoji="1" lang="ja-JP" altLang="en-US" dirty="0"/>
                        <a:t>分</a:t>
                      </a:r>
                    </a:p>
                  </a:txBody>
                  <a:tcPr/>
                </a:tc>
                <a:tc>
                  <a:txBody>
                    <a:bodyPr/>
                    <a:lstStyle/>
                    <a:p>
                      <a:r>
                        <a:rPr kumimoji="1" lang="ja-JP" altLang="en-US" dirty="0"/>
                        <a:t>辻田</a:t>
                      </a:r>
                    </a:p>
                  </a:txBody>
                  <a:tcPr/>
                </a:tc>
                <a:tc>
                  <a:txBody>
                    <a:bodyPr/>
                    <a:lstStyle/>
                    <a:p>
                      <a:r>
                        <a:rPr kumimoji="1" lang="en-US" altLang="ja-JP" dirty="0"/>
                        <a:t>Fill in the blanks</a:t>
                      </a:r>
                      <a:r>
                        <a:rPr kumimoji="1" lang="en-US" altLang="ja-JP" baseline="0" dirty="0"/>
                        <a:t> and make an English alert level list</a:t>
                      </a:r>
                      <a:endParaRPr kumimoji="1" lang="ja-JP" altLang="en-US" dirty="0"/>
                    </a:p>
                  </a:txBody>
                  <a:tcPr/>
                </a:tc>
                <a:tc>
                  <a:txBody>
                    <a:bodyPr/>
                    <a:lstStyle/>
                    <a:p>
                      <a:r>
                        <a:rPr kumimoji="1" lang="en-US" altLang="ja-JP" dirty="0"/>
                        <a:t>ALT</a:t>
                      </a:r>
                      <a:r>
                        <a:rPr kumimoji="1" lang="ja-JP" altLang="en-US" dirty="0"/>
                        <a:t>の先生のために英語バージョンの警戒レベルリストを作成しようと呼びかける</a:t>
                      </a:r>
                      <a:endParaRPr kumimoji="1" lang="en-US" altLang="ja-JP" dirty="0"/>
                    </a:p>
                    <a:p>
                      <a:endParaRPr kumimoji="1" lang="en-US" altLang="ja-JP" dirty="0"/>
                    </a:p>
                    <a:p>
                      <a:r>
                        <a:rPr kumimoji="1" lang="ja-JP" altLang="en-US" dirty="0"/>
                        <a:t>（生徒の活動）</a:t>
                      </a:r>
                      <a:endParaRPr kumimoji="1" lang="en-US" altLang="ja-JP" dirty="0"/>
                    </a:p>
                    <a:p>
                      <a:r>
                        <a:rPr kumimoji="1" lang="en-US" altLang="ja-JP" dirty="0"/>
                        <a:t>1</a:t>
                      </a:r>
                      <a:r>
                        <a:rPr kumimoji="1" lang="ja-JP" altLang="en-US" dirty="0"/>
                        <a:t>：各レベルにふさわしい状況カードを選び、リストに貼る</a:t>
                      </a:r>
                      <a:endParaRPr kumimoji="1" lang="en-US" altLang="ja-JP" dirty="0"/>
                    </a:p>
                    <a:p>
                      <a:r>
                        <a:rPr kumimoji="1" lang="en-US" altLang="ja-JP" dirty="0"/>
                        <a:t>2</a:t>
                      </a:r>
                      <a:r>
                        <a:rPr kumimoji="1" lang="ja-JP" altLang="en-US" dirty="0"/>
                        <a:t>：各レベルにふさわしい絵カードを選び、リストに貼る</a:t>
                      </a:r>
                      <a:endParaRPr kumimoji="1" lang="en-US" altLang="ja-JP" dirty="0"/>
                    </a:p>
                    <a:p>
                      <a:r>
                        <a:rPr kumimoji="1" lang="ja-JP" altLang="en-US" dirty="0"/>
                        <a:t>　→単語から書かれている内容を予想</a:t>
                      </a:r>
                      <a:endParaRPr kumimoji="1" lang="en-US" altLang="ja-JP" dirty="0"/>
                    </a:p>
                    <a:p>
                      <a:r>
                        <a:rPr kumimoji="1" lang="en-US" altLang="ja-JP" dirty="0"/>
                        <a:t>3</a:t>
                      </a:r>
                      <a:r>
                        <a:rPr kumimoji="1" lang="ja-JP" altLang="en-US" dirty="0"/>
                        <a:t>：各レベルの文中の空白を埋めて警戒レベルリストを完成する</a:t>
                      </a:r>
                    </a:p>
                  </a:txBody>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12730177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171495"/>
            <a:ext cx="10515600" cy="1325563"/>
          </a:xfrm>
        </p:spPr>
        <p:txBody>
          <a:bodyPr>
            <a:normAutofit/>
          </a:bodyPr>
          <a:lstStyle/>
          <a:p>
            <a:r>
              <a:rPr lang="en-US" altLang="ja-JP" sz="3200" dirty="0">
                <a:latin typeface="+mj-ea"/>
              </a:rPr>
              <a:t>teacher</a:t>
            </a:r>
            <a:r>
              <a:rPr lang="en-US" altLang="ja-JP" sz="3200" dirty="0"/>
              <a:t> </a:t>
            </a:r>
            <a:r>
              <a:rPr lang="en-US" altLang="ja-JP" sz="3200" dirty="0">
                <a:latin typeface="+mj-ea"/>
              </a:rPr>
              <a:t>talk</a:t>
            </a:r>
            <a:endParaRPr kumimoji="1" lang="ja-JP" altLang="en-US" sz="3200" dirty="0">
              <a:latin typeface="+mj-ea"/>
            </a:endParaRPr>
          </a:p>
        </p:txBody>
      </p:sp>
      <p:pic>
        <p:nvPicPr>
          <p:cNvPr id="4" name="図 3">
            <a:extLst>
              <a:ext uri="{FF2B5EF4-FFF2-40B4-BE49-F238E27FC236}">
                <a16:creationId xmlns:a16="http://schemas.microsoft.com/office/drawing/2014/main" id="{AD375223-654D-0445-970C-7F52B89A30A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935670" y="1449770"/>
            <a:ext cx="6320659" cy="4194619"/>
          </a:xfrm>
          <a:prstGeom prst="rect">
            <a:avLst/>
          </a:prstGeom>
        </p:spPr>
      </p:pic>
    </p:spTree>
    <p:extLst>
      <p:ext uri="{BB962C8B-B14F-4D97-AF65-F5344CB8AC3E}">
        <p14:creationId xmlns:p14="http://schemas.microsoft.com/office/powerpoint/2010/main" val="4699311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77CFD54-D1B0-B44F-9BAD-BCD30D9438EB}"/>
              </a:ext>
            </a:extLst>
          </p:cNvPr>
          <p:cNvSpPr>
            <a:spLocks noGrp="1"/>
          </p:cNvSpPr>
          <p:nvPr>
            <p:ph type="title"/>
          </p:nvPr>
        </p:nvSpPr>
        <p:spPr>
          <a:xfrm>
            <a:off x="838200" y="816413"/>
            <a:ext cx="10515600" cy="1325563"/>
          </a:xfrm>
        </p:spPr>
        <p:txBody>
          <a:bodyPr/>
          <a:lstStyle/>
          <a:p>
            <a:endParaRPr kumimoji="1" lang="ja-JP" altLang="en-US"/>
          </a:p>
        </p:txBody>
      </p:sp>
      <p:graphicFrame>
        <p:nvGraphicFramePr>
          <p:cNvPr id="4" name="コンテンツ プレースホルダー 3">
            <a:extLst>
              <a:ext uri="{FF2B5EF4-FFF2-40B4-BE49-F238E27FC236}">
                <a16:creationId xmlns:a16="http://schemas.microsoft.com/office/drawing/2014/main" id="{3B34EEAC-A6A9-DC4A-8DFF-13CB13CFA5B3}"/>
              </a:ext>
            </a:extLst>
          </p:cNvPr>
          <p:cNvGraphicFramePr>
            <a:graphicFrameLocks noGrp="1"/>
          </p:cNvGraphicFramePr>
          <p:nvPr>
            <p:ph idx="1"/>
            <p:extLst>
              <p:ext uri="{D42A27DB-BD31-4B8C-83A1-F6EECF244321}">
                <p14:modId xmlns:p14="http://schemas.microsoft.com/office/powerpoint/2010/main" val="1925707561"/>
              </p:ext>
            </p:extLst>
          </p:nvPr>
        </p:nvGraphicFramePr>
        <p:xfrm>
          <a:off x="343930" y="115149"/>
          <a:ext cx="11246708" cy="5003800"/>
        </p:xfrm>
        <a:graphic>
          <a:graphicData uri="http://schemas.openxmlformats.org/drawingml/2006/table">
            <a:tbl>
              <a:tblPr firstRow="1" bandRow="1">
                <a:tableStyleId>{5C22544A-7EE6-4342-B048-85BDC9FD1C3A}</a:tableStyleId>
              </a:tblPr>
              <a:tblGrid>
                <a:gridCol w="5620265">
                  <a:extLst>
                    <a:ext uri="{9D8B030D-6E8A-4147-A177-3AD203B41FA5}">
                      <a16:colId xmlns:a16="http://schemas.microsoft.com/office/drawing/2014/main" val="2274423011"/>
                    </a:ext>
                  </a:extLst>
                </a:gridCol>
                <a:gridCol w="5626443">
                  <a:extLst>
                    <a:ext uri="{9D8B030D-6E8A-4147-A177-3AD203B41FA5}">
                      <a16:colId xmlns:a16="http://schemas.microsoft.com/office/drawing/2014/main" val="103688415"/>
                    </a:ext>
                  </a:extLst>
                </a:gridCol>
              </a:tblGrid>
              <a:tr h="370840">
                <a:tc>
                  <a:txBody>
                    <a:bodyPr/>
                    <a:lstStyle/>
                    <a:p>
                      <a:r>
                        <a:rPr kumimoji="1" lang="en-US" altLang="ja-JP" sz="1600" dirty="0"/>
                        <a:t>ALT</a:t>
                      </a:r>
                      <a:endParaRPr kumimoji="1" lang="ja-JP" altLang="en-US" sz="1600" dirty="0"/>
                    </a:p>
                  </a:txBody>
                  <a:tcPr/>
                </a:tc>
                <a:tc>
                  <a:txBody>
                    <a:bodyPr/>
                    <a:lstStyle/>
                    <a:p>
                      <a:r>
                        <a:rPr kumimoji="1" lang="ja-JP" altLang="en-US"/>
                        <a:t>担任</a:t>
                      </a:r>
                    </a:p>
                  </a:txBody>
                  <a:tcPr/>
                </a:tc>
                <a:extLst>
                  <a:ext uri="{0D108BD9-81ED-4DB2-BD59-A6C34878D82A}">
                    <a16:rowId xmlns:a16="http://schemas.microsoft.com/office/drawing/2014/main" val="582802400"/>
                  </a:ext>
                </a:extLst>
              </a:tr>
              <a:tr h="370840">
                <a:tc>
                  <a:txBody>
                    <a:bodyPr/>
                    <a:lstStyle/>
                    <a:p>
                      <a:pPr indent="66675" algn="just">
                        <a:spcAft>
                          <a:spcPts val="0"/>
                        </a:spcAft>
                      </a:pPr>
                      <a:r>
                        <a:rPr lang="en-US" sz="1600" kern="100" dirty="0">
                          <a:effectLst/>
                          <a:latin typeface="+mn-lt"/>
                          <a:ea typeface="游明朝" panose="02020400000000000000" pitchFamily="18" charset="-128"/>
                          <a:cs typeface="Times New Roman" panose="02020603050405020304" pitchFamily="18" charset="0"/>
                        </a:rPr>
                        <a:t>It rained really hard last Monday, right. I live in Konohana-</a:t>
                      </a:r>
                      <a:r>
                        <a:rPr lang="en-US" sz="1600" kern="100" dirty="0" err="1">
                          <a:effectLst/>
                          <a:latin typeface="+mn-lt"/>
                          <a:ea typeface="游明朝" panose="02020400000000000000" pitchFamily="18" charset="-128"/>
                          <a:cs typeface="Times New Roman" panose="02020603050405020304" pitchFamily="18" charset="0"/>
                        </a:rPr>
                        <a:t>ku</a:t>
                      </a:r>
                      <a:r>
                        <a:rPr lang="en-US" sz="1600" kern="100" dirty="0">
                          <a:effectLst/>
                          <a:latin typeface="+mn-lt"/>
                          <a:ea typeface="游明朝" panose="02020400000000000000" pitchFamily="18" charset="-128"/>
                          <a:cs typeface="Times New Roman" panose="02020603050405020304" pitchFamily="18" charset="0"/>
                        </a:rPr>
                        <a:t> Osaka with my son, my</a:t>
                      </a:r>
                      <a:r>
                        <a:rPr lang="ja-JP" altLang="en-US" sz="1600" kern="100" dirty="0">
                          <a:effectLst/>
                          <a:latin typeface="+mn-lt"/>
                          <a:ea typeface="游明朝" panose="02020400000000000000" pitchFamily="18" charset="-128"/>
                          <a:cs typeface="Times New Roman" panose="02020603050405020304" pitchFamily="18" charset="0"/>
                        </a:rPr>
                        <a:t> </a:t>
                      </a:r>
                      <a:r>
                        <a:rPr lang="en-US" sz="1600" kern="100" dirty="0">
                          <a:effectLst/>
                          <a:latin typeface="+mn-lt"/>
                          <a:ea typeface="游明朝" panose="02020400000000000000" pitchFamily="18" charset="-128"/>
                          <a:cs typeface="Times New Roman" panose="02020603050405020304" pitchFamily="18" charset="0"/>
                        </a:rPr>
                        <a:t>wife</a:t>
                      </a:r>
                      <a:r>
                        <a:rPr lang="en-US" sz="1600" kern="100" baseline="0" dirty="0">
                          <a:effectLst/>
                          <a:latin typeface="+mn-lt"/>
                          <a:ea typeface="游明朝" panose="02020400000000000000" pitchFamily="18" charset="-128"/>
                          <a:cs typeface="Times New Roman" panose="02020603050405020304" pitchFamily="18" charset="0"/>
                        </a:rPr>
                        <a:t> and my father.</a:t>
                      </a:r>
                      <a:r>
                        <a:rPr lang="en-US" sz="1600" kern="100" dirty="0">
                          <a:effectLst/>
                          <a:latin typeface="+mn-lt"/>
                          <a:ea typeface="游明朝" panose="02020400000000000000" pitchFamily="18" charset="-128"/>
                          <a:cs typeface="Times New Roman" panose="02020603050405020304" pitchFamily="18" charset="0"/>
                        </a:rPr>
                        <a:t> In addition to the huge rain, I was scared of strong wind. </a:t>
                      </a:r>
                      <a:r>
                        <a:rPr lang="en-US" altLang="ja-JP" sz="1600" kern="100" dirty="0">
                          <a:effectLst/>
                          <a:latin typeface="+mn-lt"/>
                          <a:ea typeface="游明朝" panose="02020400000000000000" pitchFamily="18" charset="-128"/>
                          <a:cs typeface="Times New Roman" panose="02020603050405020304" pitchFamily="18" charset="0"/>
                        </a:rPr>
                        <a:t>Were you all right? How about you? You all survived that hard rain day?[yes] O.K. That’s good.</a:t>
                      </a:r>
                      <a:r>
                        <a:rPr lang="ja-JP" altLang="en-US" sz="1600" kern="100">
                          <a:solidFill>
                            <a:srgbClr val="FF0000"/>
                          </a:solidFill>
                          <a:effectLst/>
                          <a:latin typeface="+mn-lt"/>
                          <a:ea typeface="游明朝" panose="02020400000000000000" pitchFamily="18" charset="-128"/>
                          <a:cs typeface="Times New Roman" panose="02020603050405020304" pitchFamily="18" charset="0"/>
                        </a:rPr>
                        <a:t> </a:t>
                      </a:r>
                      <a:r>
                        <a:rPr lang="en-US" sz="1600" kern="100" dirty="0">
                          <a:effectLst/>
                          <a:latin typeface="+mn-lt"/>
                          <a:ea typeface="游明朝" panose="02020400000000000000" pitchFamily="18" charset="-128"/>
                          <a:cs typeface="Times New Roman" panose="02020603050405020304" pitchFamily="18" charset="0"/>
                        </a:rPr>
                        <a:t>The water came to the entrance of my house. TV said that the Alert level</a:t>
                      </a:r>
                      <a:r>
                        <a:rPr lang="ja-JP" altLang="en-US" sz="1600" kern="100" dirty="0">
                          <a:effectLst/>
                          <a:latin typeface="+mn-lt"/>
                          <a:ea typeface="游明朝" panose="02020400000000000000" pitchFamily="18" charset="-128"/>
                          <a:cs typeface="Times New Roman" panose="02020603050405020304" pitchFamily="18" charset="0"/>
                        </a:rPr>
                        <a:t> </a:t>
                      </a:r>
                      <a:r>
                        <a:rPr lang="en-US" altLang="ja-JP" sz="1600" kern="100" dirty="0">
                          <a:effectLst/>
                          <a:latin typeface="+mn-lt"/>
                          <a:ea typeface="游明朝" panose="02020400000000000000" pitchFamily="18" charset="-128"/>
                          <a:cs typeface="Times New Roman" panose="02020603050405020304" pitchFamily="18" charset="0"/>
                        </a:rPr>
                        <a:t>was</a:t>
                      </a:r>
                      <a:r>
                        <a:rPr lang="en-US" sz="1600" kern="100" dirty="0">
                          <a:effectLst/>
                          <a:latin typeface="+mn-lt"/>
                          <a:ea typeface="游明朝" panose="02020400000000000000" pitchFamily="18" charset="-128"/>
                          <a:cs typeface="Times New Roman" panose="02020603050405020304" pitchFamily="18" charset="0"/>
                        </a:rPr>
                        <a:t> 3 when I turned on it. But, I couldn’t understand what it showed and what we should </a:t>
                      </a:r>
                      <a:r>
                        <a:rPr lang="en-US" sz="1600" kern="100" dirty="0" err="1">
                          <a:effectLst/>
                          <a:latin typeface="+mn-lt"/>
                          <a:ea typeface="游明朝" panose="02020400000000000000" pitchFamily="18" charset="-128"/>
                          <a:cs typeface="Times New Roman" panose="02020603050405020304" pitchFamily="18" charset="0"/>
                        </a:rPr>
                        <a:t>do.I</a:t>
                      </a:r>
                      <a:r>
                        <a:rPr lang="en-US" sz="1600" kern="100" dirty="0">
                          <a:effectLst/>
                          <a:latin typeface="+mn-lt"/>
                          <a:ea typeface="游明朝" panose="02020400000000000000" pitchFamily="18" charset="-128"/>
                          <a:cs typeface="Times New Roman" panose="02020603050405020304" pitchFamily="18" charset="0"/>
                        </a:rPr>
                        <a:t> thought they said that we need to evacuate</a:t>
                      </a:r>
                      <a:r>
                        <a:rPr lang="en-US" sz="1600" kern="100" baseline="0" dirty="0">
                          <a:effectLst/>
                          <a:latin typeface="+mn-lt"/>
                          <a:ea typeface="游明朝" panose="02020400000000000000" pitchFamily="18" charset="-128"/>
                          <a:cs typeface="Times New Roman" panose="02020603050405020304" pitchFamily="18" charset="0"/>
                        </a:rPr>
                        <a:t> though, </a:t>
                      </a:r>
                      <a:r>
                        <a:rPr lang="en-US" sz="1600" kern="100" dirty="0">
                          <a:effectLst/>
                          <a:latin typeface="+mn-lt"/>
                          <a:ea typeface="游明朝" panose="02020400000000000000" pitchFamily="18" charset="-128"/>
                          <a:cs typeface="Times New Roman" panose="02020603050405020304" pitchFamily="18" charset="0"/>
                        </a:rPr>
                        <a:t>we stayed in our house in that day.</a:t>
                      </a:r>
                      <a:endParaRPr lang="ja-JP" sz="1600" kern="100" dirty="0">
                        <a:effectLst/>
                        <a:latin typeface="+mn-lt"/>
                        <a:ea typeface="游明朝" panose="02020400000000000000" pitchFamily="18" charset="-128"/>
                        <a:cs typeface="Times New Roman" panose="02020603050405020304" pitchFamily="18" charset="0"/>
                      </a:endParaRPr>
                    </a:p>
                    <a:p>
                      <a:pPr indent="66675" algn="just">
                        <a:spcAft>
                          <a:spcPts val="0"/>
                        </a:spcAft>
                      </a:pPr>
                      <a:r>
                        <a:rPr lang="en-US" sz="1600" kern="100" dirty="0">
                          <a:effectLst/>
                          <a:latin typeface="+mn-lt"/>
                          <a:ea typeface="游明朝" panose="02020400000000000000" pitchFamily="18" charset="-128"/>
                          <a:cs typeface="Times New Roman" panose="02020603050405020304" pitchFamily="18" charset="0"/>
                        </a:rPr>
                        <a:t>The other day, I heard we should be careful about huge rain and </a:t>
                      </a:r>
                      <a:r>
                        <a:rPr lang="en-US" sz="1600" kern="100" dirty="0" err="1">
                          <a:effectLst/>
                          <a:latin typeface="+mn-lt"/>
                          <a:ea typeface="游明朝" panose="02020400000000000000" pitchFamily="18" charset="-128"/>
                          <a:cs typeface="Times New Roman" panose="02020603050405020304" pitchFamily="18" charset="0"/>
                        </a:rPr>
                        <a:t>tunami</a:t>
                      </a:r>
                      <a:r>
                        <a:rPr lang="en-US" sz="1600" kern="100" dirty="0">
                          <a:effectLst/>
                          <a:latin typeface="+mn-lt"/>
                          <a:ea typeface="游明朝" panose="02020400000000000000" pitchFamily="18" charset="-128"/>
                          <a:cs typeface="Times New Roman" panose="02020603050405020304" pitchFamily="18" charset="0"/>
                        </a:rPr>
                        <a:t> in Konohana-</a:t>
                      </a:r>
                      <a:r>
                        <a:rPr lang="en-US" sz="1600" kern="100" dirty="0" err="1">
                          <a:effectLst/>
                          <a:latin typeface="+mn-lt"/>
                          <a:ea typeface="游明朝" panose="02020400000000000000" pitchFamily="18" charset="-128"/>
                          <a:cs typeface="Times New Roman" panose="02020603050405020304" pitchFamily="18" charset="0"/>
                        </a:rPr>
                        <a:t>ku</a:t>
                      </a:r>
                      <a:r>
                        <a:rPr lang="en-US" sz="1600" kern="100" dirty="0">
                          <a:effectLst/>
                          <a:latin typeface="+mn-lt"/>
                          <a:ea typeface="游明朝" panose="02020400000000000000" pitchFamily="18" charset="-128"/>
                          <a:cs typeface="Times New Roman" panose="02020603050405020304" pitchFamily="18" charset="0"/>
                        </a:rPr>
                        <a:t>. Next time I want to take a correct action for my family.</a:t>
                      </a:r>
                      <a:endParaRPr lang="ja-JP" sz="1600" strike="dblStrike" kern="100" baseline="0" dirty="0">
                        <a:effectLst/>
                        <a:latin typeface="+mn-lt"/>
                        <a:ea typeface="游明朝" panose="02020400000000000000" pitchFamily="18" charset="-128"/>
                        <a:cs typeface="Times New Roman" panose="02020603050405020304" pitchFamily="18" charset="0"/>
                      </a:endParaRPr>
                    </a:p>
                    <a:p>
                      <a:pPr algn="just">
                        <a:spcAft>
                          <a:spcPts val="0"/>
                        </a:spcAft>
                      </a:pPr>
                      <a:r>
                        <a:rPr lang="en-US" sz="1600" kern="100" dirty="0">
                          <a:effectLst/>
                          <a:latin typeface="+mn-lt"/>
                          <a:ea typeface="游明朝" panose="02020400000000000000" pitchFamily="18" charset="-128"/>
                          <a:cs typeface="Times New Roman" panose="02020603050405020304" pitchFamily="18" charset="0"/>
                        </a:rPr>
                        <a:t> </a:t>
                      </a:r>
                      <a:endParaRPr lang="ja-JP" sz="1600" kern="100" dirty="0">
                        <a:effectLst/>
                        <a:latin typeface="+mn-lt"/>
                        <a:ea typeface="游明朝" panose="02020400000000000000" pitchFamily="18" charset="-128"/>
                        <a:cs typeface="Times New Roman" panose="02020603050405020304" pitchFamily="18" charset="0"/>
                      </a:endParaRPr>
                    </a:p>
                    <a:p>
                      <a:pPr algn="just">
                        <a:spcAft>
                          <a:spcPts val="0"/>
                        </a:spcAft>
                      </a:pPr>
                      <a:r>
                        <a:rPr lang="en-US" sz="1600" kern="100" dirty="0">
                          <a:effectLst/>
                          <a:latin typeface="+mn-lt"/>
                          <a:ea typeface="游明朝" panose="02020400000000000000" pitchFamily="18" charset="-128"/>
                          <a:cs typeface="Times New Roman" panose="02020603050405020304" pitchFamily="18" charset="0"/>
                        </a:rPr>
                        <a:t> </a:t>
                      </a:r>
                      <a:endParaRPr lang="ja-JP" sz="1600" kern="100" dirty="0">
                        <a:effectLst/>
                        <a:latin typeface="+mn-lt"/>
                        <a:ea typeface="游明朝" panose="02020400000000000000" pitchFamily="18" charset="-128"/>
                        <a:cs typeface="Times New Roman" panose="02020603050405020304" pitchFamily="18" charset="0"/>
                      </a:endParaRPr>
                    </a:p>
                    <a:p>
                      <a:pPr algn="just">
                        <a:spcAft>
                          <a:spcPts val="0"/>
                        </a:spcAft>
                      </a:pPr>
                      <a:r>
                        <a:rPr lang="en-US" sz="1600" kern="100" dirty="0">
                          <a:effectLst/>
                          <a:latin typeface="+mn-lt"/>
                          <a:ea typeface="游明朝" panose="02020400000000000000" pitchFamily="18" charset="-128"/>
                          <a:cs typeface="Times New Roman" panose="02020603050405020304" pitchFamily="18" charset="0"/>
                        </a:rPr>
                        <a:t> </a:t>
                      </a:r>
                      <a:endParaRPr lang="ja-JP" sz="1600" kern="100" dirty="0">
                        <a:effectLst/>
                        <a:latin typeface="+mn-lt"/>
                        <a:ea typeface="游明朝" panose="02020400000000000000" pitchFamily="18" charset="-128"/>
                        <a:cs typeface="Times New Roman" panose="02020603050405020304" pitchFamily="18" charset="0"/>
                      </a:endParaRPr>
                    </a:p>
                    <a:p>
                      <a:pPr algn="just">
                        <a:spcAft>
                          <a:spcPts val="0"/>
                        </a:spcAft>
                      </a:pPr>
                      <a:r>
                        <a:rPr lang="en-US" sz="1600" kern="100" dirty="0">
                          <a:effectLst/>
                          <a:latin typeface="+mn-lt"/>
                          <a:ea typeface="游明朝" panose="02020400000000000000" pitchFamily="18" charset="-128"/>
                          <a:cs typeface="Times New Roman" panose="02020603050405020304" pitchFamily="18" charset="0"/>
                        </a:rPr>
                        <a:t> </a:t>
                      </a:r>
                      <a:endParaRPr lang="ja-JP" sz="1600" kern="100" dirty="0">
                        <a:effectLst/>
                        <a:latin typeface="+mn-lt"/>
                        <a:ea typeface="游明朝" panose="02020400000000000000" pitchFamily="18" charset="-128"/>
                        <a:cs typeface="Times New Roman" panose="02020603050405020304" pitchFamily="18" charset="0"/>
                      </a:endParaRPr>
                    </a:p>
                    <a:p>
                      <a:pPr algn="just">
                        <a:spcAft>
                          <a:spcPts val="0"/>
                        </a:spcAft>
                      </a:pPr>
                      <a:endParaRPr lang="ja-JP" sz="1600" kern="100" dirty="0">
                        <a:effectLst/>
                        <a:latin typeface="+mn-lt"/>
                        <a:ea typeface="游明朝" panose="02020400000000000000" pitchFamily="18" charset="-128"/>
                        <a:cs typeface="Times New Roman" panose="02020603050405020304" pitchFamily="18" charset="0"/>
                      </a:endParaRPr>
                    </a:p>
                    <a:p>
                      <a:pPr algn="just">
                        <a:spcAft>
                          <a:spcPts val="0"/>
                        </a:spcAft>
                      </a:pPr>
                      <a:endParaRPr lang="en-US" sz="1600" kern="100" dirty="0">
                        <a:effectLst/>
                        <a:latin typeface="+mn-lt"/>
                        <a:ea typeface="游明朝" panose="02020400000000000000" pitchFamily="18" charset="-128"/>
                        <a:cs typeface="Times New Roman" panose="02020603050405020304" pitchFamily="18" charset="0"/>
                      </a:endParaRPr>
                    </a:p>
                    <a:p>
                      <a:pPr algn="just">
                        <a:spcAft>
                          <a:spcPts val="0"/>
                        </a:spcAft>
                      </a:pPr>
                      <a:r>
                        <a:rPr lang="en-US" sz="1600" kern="100" dirty="0">
                          <a:effectLst/>
                          <a:latin typeface="+mn-lt"/>
                          <a:ea typeface="游明朝" panose="02020400000000000000" pitchFamily="18" charset="-128"/>
                          <a:cs typeface="Times New Roman" panose="02020603050405020304" pitchFamily="18" charset="0"/>
                        </a:rPr>
                        <a:t>Oh, really? I did not know that at all. I want to know more information about </a:t>
                      </a:r>
                      <a:r>
                        <a:rPr lang="en-US" sz="1600" kern="100" dirty="0">
                          <a:solidFill>
                            <a:schemeClr val="tx1"/>
                          </a:solidFill>
                          <a:effectLst/>
                          <a:latin typeface="+mn-lt"/>
                          <a:ea typeface="游明朝" panose="02020400000000000000" pitchFamily="18" charset="-128"/>
                          <a:cs typeface="Times New Roman" panose="02020603050405020304" pitchFamily="18" charset="0"/>
                        </a:rPr>
                        <a:t>the alert level.</a:t>
                      </a:r>
                      <a:endParaRPr lang="ja-JP" sz="1600" kern="100" dirty="0">
                        <a:solidFill>
                          <a:schemeClr val="tx1"/>
                        </a:solidFill>
                        <a:effectLst/>
                        <a:latin typeface="+mn-lt"/>
                        <a:ea typeface="游明朝" panose="02020400000000000000" pitchFamily="18" charset="-128"/>
                        <a:cs typeface="Times New Roman" panose="02020603050405020304" pitchFamily="18" charset="0"/>
                      </a:endParaRPr>
                    </a:p>
                  </a:txBody>
                  <a:tcPr marL="68580" marR="68580" marT="0" marB="0"/>
                </a:tc>
                <a:tc>
                  <a:txBody>
                    <a:bodyPr/>
                    <a:lstStyle/>
                    <a:p>
                      <a:endParaRPr kumimoji="1" lang="en-US" altLang="ja-JP" dirty="0"/>
                    </a:p>
                    <a:p>
                      <a:endParaRPr kumimoji="1" lang="en-US" altLang="ja-JP" dirty="0"/>
                    </a:p>
                    <a:p>
                      <a:endParaRPr kumimoji="1" lang="en-US" altLang="ja-JP" dirty="0"/>
                    </a:p>
                    <a:p>
                      <a:endParaRPr kumimoji="1" lang="en-US" altLang="ja-JP" dirty="0"/>
                    </a:p>
                    <a:p>
                      <a:endParaRPr kumimoji="1" lang="en-US" altLang="ja-JP" dirty="0"/>
                    </a:p>
                    <a:p>
                      <a:endParaRPr kumimoji="1" lang="en-US" altLang="ja-JP" dirty="0"/>
                    </a:p>
                    <a:p>
                      <a:endParaRPr kumimoji="1" lang="en-US" altLang="ja-JP" dirty="0"/>
                    </a:p>
                    <a:p>
                      <a:endParaRPr kumimoji="1" lang="en-US" altLang="ja-JP" dirty="0"/>
                    </a:p>
                    <a:p>
                      <a:endParaRPr kumimoji="1" lang="en-US" altLang="ja-JP" dirty="0"/>
                    </a:p>
                    <a:p>
                      <a:endParaRPr kumimoji="1" lang="en-US" altLang="ja-JP" dirty="0"/>
                    </a:p>
                    <a:p>
                      <a:endParaRPr kumimoji="1" lang="en-US" altLang="ja-JP" dirty="0"/>
                    </a:p>
                    <a:p>
                      <a:r>
                        <a:rPr kumimoji="1" lang="en-US" altLang="ja-JP" sz="1600" kern="1200" dirty="0">
                          <a:solidFill>
                            <a:schemeClr val="dk1"/>
                          </a:solidFill>
                          <a:effectLst/>
                          <a:latin typeface="+mn-lt"/>
                          <a:ea typeface="+mn-ea"/>
                          <a:cs typeface="+mn-cs"/>
                        </a:rPr>
                        <a:t>That’s too bad. I was also scared of the rain. The water came to near my house as well.</a:t>
                      </a:r>
                    </a:p>
                    <a:p>
                      <a:r>
                        <a:rPr kumimoji="1" lang="en-US" altLang="ja-JP" sz="1600" kern="1200" dirty="0">
                          <a:solidFill>
                            <a:schemeClr val="dk1"/>
                          </a:solidFill>
                          <a:effectLst/>
                          <a:latin typeface="+mn-lt"/>
                          <a:ea typeface="+mn-ea"/>
                          <a:cs typeface="+mn-cs"/>
                        </a:rPr>
                        <a:t>By the way, I </a:t>
                      </a:r>
                      <a:r>
                        <a:rPr kumimoji="1" lang="en-US" altLang="ja-JP" sz="1600" kern="1200" dirty="0">
                          <a:solidFill>
                            <a:schemeClr val="tx1"/>
                          </a:solidFill>
                          <a:effectLst/>
                          <a:latin typeface="+mn-lt"/>
                          <a:ea typeface="+mn-ea"/>
                          <a:cs typeface="+mn-cs"/>
                        </a:rPr>
                        <a:t>can tell you about the</a:t>
                      </a:r>
                      <a:r>
                        <a:rPr kumimoji="1" lang="en-US" altLang="ja-JP" sz="1600" kern="1200" baseline="0" dirty="0">
                          <a:solidFill>
                            <a:schemeClr val="tx1"/>
                          </a:solidFill>
                          <a:effectLst/>
                          <a:latin typeface="+mn-lt"/>
                          <a:ea typeface="+mn-ea"/>
                          <a:cs typeface="+mn-cs"/>
                        </a:rPr>
                        <a:t> alert </a:t>
                      </a:r>
                      <a:r>
                        <a:rPr kumimoji="1" lang="en-US" altLang="ja-JP" sz="1600" kern="1200" dirty="0">
                          <a:solidFill>
                            <a:schemeClr val="dk1"/>
                          </a:solidFill>
                          <a:effectLst/>
                          <a:latin typeface="+mn-lt"/>
                          <a:ea typeface="+mn-ea"/>
                          <a:cs typeface="+mn-cs"/>
                        </a:rPr>
                        <a:t>level. Leve3 means we should prepare to evacuate, </a:t>
                      </a:r>
                      <a:r>
                        <a:rPr kumimoji="1" lang="en-US" altLang="ja-JP" sz="1600" kern="1200" dirty="0">
                          <a:solidFill>
                            <a:schemeClr val="tx1"/>
                          </a:solidFill>
                          <a:effectLst/>
                          <a:latin typeface="+mn-lt"/>
                          <a:ea typeface="+mn-ea"/>
                          <a:cs typeface="+mn-cs"/>
                        </a:rPr>
                        <a:t>however the </a:t>
                      </a:r>
                      <a:r>
                        <a:rPr kumimoji="1" lang="en-US" altLang="ja-JP" sz="1600" kern="1200" dirty="0">
                          <a:solidFill>
                            <a:schemeClr val="dk1"/>
                          </a:solidFill>
                          <a:effectLst/>
                          <a:latin typeface="+mn-lt"/>
                          <a:ea typeface="+mn-ea"/>
                          <a:cs typeface="+mn-cs"/>
                        </a:rPr>
                        <a:t>elderly </a:t>
                      </a:r>
                      <a:r>
                        <a:rPr kumimoji="1" lang="en-US" altLang="ja-JP" sz="1600" kern="1200" dirty="0">
                          <a:solidFill>
                            <a:schemeClr val="tx1"/>
                          </a:solidFill>
                          <a:effectLst/>
                          <a:latin typeface="+mn-lt"/>
                          <a:ea typeface="+mn-ea"/>
                          <a:cs typeface="+mn-cs"/>
                        </a:rPr>
                        <a:t>must</a:t>
                      </a:r>
                      <a:r>
                        <a:rPr kumimoji="1" lang="en-US" altLang="ja-JP" sz="1600" kern="1200" dirty="0">
                          <a:solidFill>
                            <a:schemeClr val="dk1"/>
                          </a:solidFill>
                          <a:effectLst/>
                          <a:latin typeface="+mn-lt"/>
                          <a:ea typeface="+mn-ea"/>
                          <a:cs typeface="+mn-cs"/>
                        </a:rPr>
                        <a:t> evacuate</a:t>
                      </a:r>
                      <a:r>
                        <a:rPr kumimoji="1" lang="en-US" altLang="ja-JP" sz="1600" kern="1200" baseline="0" dirty="0">
                          <a:solidFill>
                            <a:schemeClr val="dk1"/>
                          </a:solidFill>
                          <a:effectLst/>
                          <a:latin typeface="+mn-lt"/>
                          <a:ea typeface="+mn-ea"/>
                          <a:cs typeface="+mn-cs"/>
                        </a:rPr>
                        <a:t> </a:t>
                      </a:r>
                      <a:r>
                        <a:rPr kumimoji="1" lang="en-US" altLang="ja-JP" sz="1600" kern="1200" baseline="0" dirty="0">
                          <a:solidFill>
                            <a:schemeClr val="tx1"/>
                          </a:solidFill>
                          <a:effectLst/>
                          <a:latin typeface="+mn-lt"/>
                          <a:ea typeface="+mn-ea"/>
                          <a:cs typeface="+mn-cs"/>
                        </a:rPr>
                        <a:t>at level3 because the elderly need time to evacuate.</a:t>
                      </a:r>
                      <a:endParaRPr kumimoji="1" lang="ja-JP" altLang="en-US" sz="1600" dirty="0">
                        <a:solidFill>
                          <a:schemeClr val="tx1"/>
                        </a:solidFill>
                      </a:endParaRPr>
                    </a:p>
                  </a:txBody>
                  <a:tcPr/>
                </a:tc>
                <a:extLst>
                  <a:ext uri="{0D108BD9-81ED-4DB2-BD59-A6C34878D82A}">
                    <a16:rowId xmlns:a16="http://schemas.microsoft.com/office/drawing/2014/main" val="3079117518"/>
                  </a:ext>
                </a:extLst>
              </a:tr>
            </a:tbl>
          </a:graphicData>
        </a:graphic>
      </p:graphicFrame>
    </p:spTree>
    <p:extLst>
      <p:ext uri="{BB962C8B-B14F-4D97-AF65-F5344CB8AC3E}">
        <p14:creationId xmlns:p14="http://schemas.microsoft.com/office/powerpoint/2010/main" val="26855157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コンテンツ プレースホルダー 3">
            <a:extLst>
              <a:ext uri="{FF2B5EF4-FFF2-40B4-BE49-F238E27FC236}">
                <a16:creationId xmlns:a16="http://schemas.microsoft.com/office/drawing/2014/main" id="{DABCA03F-06D7-3C42-B002-BCC32A983090}"/>
              </a:ext>
            </a:extLst>
          </p:cNvPr>
          <p:cNvGraphicFramePr>
            <a:graphicFrameLocks noGrp="1"/>
          </p:cNvGraphicFramePr>
          <p:nvPr>
            <p:ph idx="1"/>
            <p:extLst>
              <p:ext uri="{D42A27DB-BD31-4B8C-83A1-F6EECF244321}">
                <p14:modId xmlns:p14="http://schemas.microsoft.com/office/powerpoint/2010/main" val="1914632541"/>
              </p:ext>
            </p:extLst>
          </p:nvPr>
        </p:nvGraphicFramePr>
        <p:xfrm>
          <a:off x="214184" y="98853"/>
          <a:ext cx="11977816" cy="6664411"/>
        </p:xfrm>
        <a:graphic>
          <a:graphicData uri="http://schemas.openxmlformats.org/drawingml/2006/table">
            <a:tbl>
              <a:tblPr firstRow="1" bandRow="1">
                <a:tableStyleId>{5C22544A-7EE6-4342-B048-85BDC9FD1C3A}</a:tableStyleId>
              </a:tblPr>
              <a:tblGrid>
                <a:gridCol w="5988908">
                  <a:extLst>
                    <a:ext uri="{9D8B030D-6E8A-4147-A177-3AD203B41FA5}">
                      <a16:colId xmlns:a16="http://schemas.microsoft.com/office/drawing/2014/main" val="2274423011"/>
                    </a:ext>
                  </a:extLst>
                </a:gridCol>
                <a:gridCol w="5988908">
                  <a:extLst>
                    <a:ext uri="{9D8B030D-6E8A-4147-A177-3AD203B41FA5}">
                      <a16:colId xmlns:a16="http://schemas.microsoft.com/office/drawing/2014/main" val="103688415"/>
                    </a:ext>
                  </a:extLst>
                </a:gridCol>
              </a:tblGrid>
              <a:tr h="482162">
                <a:tc>
                  <a:txBody>
                    <a:bodyPr/>
                    <a:lstStyle/>
                    <a:p>
                      <a:r>
                        <a:rPr kumimoji="1" lang="en-US" altLang="ja-JP" dirty="0"/>
                        <a:t>ALT</a:t>
                      </a:r>
                      <a:endParaRPr kumimoji="1" lang="ja-JP" altLang="en-US" dirty="0"/>
                    </a:p>
                  </a:txBody>
                  <a:tcPr/>
                </a:tc>
                <a:tc>
                  <a:txBody>
                    <a:bodyPr/>
                    <a:lstStyle/>
                    <a:p>
                      <a:r>
                        <a:rPr kumimoji="1" lang="ja-JP" altLang="en-US"/>
                        <a:t>担任</a:t>
                      </a:r>
                    </a:p>
                  </a:txBody>
                  <a:tcPr/>
                </a:tc>
                <a:extLst>
                  <a:ext uri="{0D108BD9-81ED-4DB2-BD59-A6C34878D82A}">
                    <a16:rowId xmlns:a16="http://schemas.microsoft.com/office/drawing/2014/main" val="582802400"/>
                  </a:ext>
                </a:extLst>
              </a:tr>
              <a:tr h="6182249">
                <a:tc>
                  <a:txBody>
                    <a:bodyPr/>
                    <a:lstStyle/>
                    <a:p>
                      <a:r>
                        <a:rPr kumimoji="1" lang="ja-JP" altLang="ja-JP" sz="1600" kern="1200" dirty="0">
                          <a:solidFill>
                            <a:schemeClr val="dk1"/>
                          </a:solidFill>
                          <a:effectLst/>
                          <a:latin typeface="+mn-lt"/>
                          <a:ea typeface="+mn-ea"/>
                          <a:cs typeface="+mn-cs"/>
                        </a:rPr>
                        <a:t>この前の大雨大変だったね（集中豪雨の絵を示す）。先生は大阪の此花区に住んでいます。ものすごい雨や強い風がとても怖かったです。みんなの家は大丈夫でしたか？私の家は玄関まで水が押しよせてきました。テレビをつけると警戒レベルの表示されていました。レベル３と表示されていましたが、そのレベル３の意味もよくわからなかったし、どこに避難するべきかもわからなかった。結局嫁と祖父と３人で自宅で待機していました。</a:t>
                      </a:r>
                    </a:p>
                    <a:p>
                      <a:r>
                        <a:rPr kumimoji="1" lang="ja-JP" altLang="ja-JP" sz="1600" kern="1200" dirty="0">
                          <a:solidFill>
                            <a:schemeClr val="dk1"/>
                          </a:solidFill>
                          <a:effectLst/>
                          <a:latin typeface="+mn-lt"/>
                          <a:ea typeface="+mn-ea"/>
                          <a:cs typeface="+mn-cs"/>
                        </a:rPr>
                        <a:t>先日、私の住んでいる此花区は大雨や津波には注意した方が良いと聞きました。次の時には適切に行動できるように準備しておきたいと思いました。</a:t>
                      </a:r>
                    </a:p>
                    <a:p>
                      <a:r>
                        <a:rPr kumimoji="1" lang="en-US" altLang="ja-JP" sz="1600" kern="1200" dirty="0">
                          <a:solidFill>
                            <a:schemeClr val="dk1"/>
                          </a:solidFill>
                          <a:effectLst/>
                          <a:latin typeface="+mn-lt"/>
                          <a:ea typeface="+mn-ea"/>
                          <a:cs typeface="+mn-cs"/>
                        </a:rPr>
                        <a:t> </a:t>
                      </a:r>
                      <a:endParaRPr kumimoji="1" lang="ja-JP" altLang="ja-JP" sz="1600" kern="1200" dirty="0">
                        <a:solidFill>
                          <a:schemeClr val="dk1"/>
                        </a:solidFill>
                        <a:effectLst/>
                        <a:latin typeface="+mn-lt"/>
                        <a:ea typeface="+mn-ea"/>
                        <a:cs typeface="+mn-cs"/>
                      </a:endParaRPr>
                    </a:p>
                    <a:p>
                      <a:r>
                        <a:rPr kumimoji="1" lang="en-US" altLang="ja-JP" sz="1600" kern="1200" dirty="0">
                          <a:solidFill>
                            <a:schemeClr val="dk1"/>
                          </a:solidFill>
                          <a:effectLst/>
                          <a:latin typeface="+mn-lt"/>
                          <a:ea typeface="+mn-ea"/>
                          <a:cs typeface="+mn-cs"/>
                        </a:rPr>
                        <a:t> </a:t>
                      </a:r>
                      <a:endParaRPr kumimoji="1" lang="ja-JP" altLang="ja-JP" sz="1600" kern="1200" dirty="0">
                        <a:solidFill>
                          <a:schemeClr val="dk1"/>
                        </a:solidFill>
                        <a:effectLst/>
                        <a:latin typeface="+mn-lt"/>
                        <a:ea typeface="+mn-ea"/>
                        <a:cs typeface="+mn-cs"/>
                      </a:endParaRPr>
                    </a:p>
                    <a:p>
                      <a:r>
                        <a:rPr kumimoji="1" lang="en-US" altLang="ja-JP" sz="1600" kern="1200" dirty="0">
                          <a:solidFill>
                            <a:schemeClr val="dk1"/>
                          </a:solidFill>
                          <a:effectLst/>
                          <a:latin typeface="+mn-lt"/>
                          <a:ea typeface="+mn-ea"/>
                          <a:cs typeface="+mn-cs"/>
                        </a:rPr>
                        <a:t> </a:t>
                      </a:r>
                      <a:endParaRPr kumimoji="1" lang="ja-JP" altLang="ja-JP" sz="1600" kern="1200" dirty="0">
                        <a:solidFill>
                          <a:schemeClr val="dk1"/>
                        </a:solidFill>
                        <a:effectLst/>
                        <a:latin typeface="+mn-lt"/>
                        <a:ea typeface="+mn-ea"/>
                        <a:cs typeface="+mn-cs"/>
                      </a:endParaRPr>
                    </a:p>
                    <a:p>
                      <a:r>
                        <a:rPr kumimoji="1" lang="en-US" altLang="ja-JP" sz="1600" kern="1200" dirty="0">
                          <a:solidFill>
                            <a:schemeClr val="dk1"/>
                          </a:solidFill>
                          <a:effectLst/>
                          <a:latin typeface="+mn-lt"/>
                          <a:ea typeface="+mn-ea"/>
                          <a:cs typeface="+mn-cs"/>
                        </a:rPr>
                        <a:t> </a:t>
                      </a:r>
                    </a:p>
                    <a:p>
                      <a:endParaRPr kumimoji="1" lang="ja-JP" altLang="ja-JP" sz="1600" kern="1200" dirty="0">
                        <a:solidFill>
                          <a:schemeClr val="dk1"/>
                        </a:solidFill>
                        <a:effectLst/>
                        <a:latin typeface="+mn-lt"/>
                        <a:ea typeface="+mn-ea"/>
                        <a:cs typeface="+mn-cs"/>
                      </a:endParaRPr>
                    </a:p>
                    <a:p>
                      <a:r>
                        <a:rPr kumimoji="1" lang="ja-JP" altLang="ja-JP" sz="1600" kern="1200" dirty="0">
                          <a:solidFill>
                            <a:schemeClr val="dk1"/>
                          </a:solidFill>
                          <a:effectLst/>
                          <a:latin typeface="+mn-lt"/>
                          <a:ea typeface="+mn-ea"/>
                          <a:cs typeface="+mn-cs"/>
                        </a:rPr>
                        <a:t>本当に？全然知らなかったよ。他のレベルについても詳しく知りたいな。</a:t>
                      </a:r>
                    </a:p>
                    <a:p>
                      <a:endParaRPr kumimoji="1" lang="ja-JP" alt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800" kern="1200" dirty="0">
                        <a:solidFill>
                          <a:schemeClr val="dk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800" kern="1200" dirty="0">
                        <a:solidFill>
                          <a:schemeClr val="dk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800" kern="1200" dirty="0">
                        <a:solidFill>
                          <a:schemeClr val="dk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800" kern="1200" dirty="0">
                        <a:solidFill>
                          <a:schemeClr val="dk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800" kern="1200" dirty="0">
                        <a:solidFill>
                          <a:schemeClr val="dk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800" kern="1200" dirty="0">
                        <a:solidFill>
                          <a:schemeClr val="dk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800" kern="1200" dirty="0">
                        <a:solidFill>
                          <a:schemeClr val="dk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800" kern="1200" dirty="0">
                        <a:solidFill>
                          <a:schemeClr val="dk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800" kern="1200" dirty="0">
                        <a:solidFill>
                          <a:schemeClr val="dk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800" kern="1200" dirty="0">
                        <a:solidFill>
                          <a:schemeClr val="dk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800" kern="1200" dirty="0">
                        <a:solidFill>
                          <a:schemeClr val="dk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ja-JP" sz="1600" kern="1200" dirty="0">
                          <a:solidFill>
                            <a:schemeClr val="dk1"/>
                          </a:solidFill>
                          <a:effectLst/>
                          <a:latin typeface="+mn-lt"/>
                          <a:ea typeface="+mn-ea"/>
                          <a:cs typeface="+mn-cs"/>
                        </a:rPr>
                        <a:t>怖かったですね。私の家も近くまで川の水が押し寄せて来ていました。レベル３は私たちは避難準備をする必要があるけれども、高齢者は避難すべきという意味だよ。</a:t>
                      </a:r>
                    </a:p>
                    <a:p>
                      <a:endParaRPr kumimoji="1" lang="ja-JP" altLang="en-US" dirty="0"/>
                    </a:p>
                  </a:txBody>
                  <a:tcPr/>
                </a:tc>
                <a:extLst>
                  <a:ext uri="{0D108BD9-81ED-4DB2-BD59-A6C34878D82A}">
                    <a16:rowId xmlns:a16="http://schemas.microsoft.com/office/drawing/2014/main" val="3079117518"/>
                  </a:ext>
                </a:extLst>
              </a:tr>
            </a:tbl>
          </a:graphicData>
        </a:graphic>
      </p:graphicFrame>
    </p:spTree>
    <p:extLst>
      <p:ext uri="{BB962C8B-B14F-4D97-AF65-F5344CB8AC3E}">
        <p14:creationId xmlns:p14="http://schemas.microsoft.com/office/powerpoint/2010/main" val="5005832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171495"/>
            <a:ext cx="10515600" cy="1325563"/>
          </a:xfrm>
        </p:spPr>
        <p:txBody>
          <a:bodyPr>
            <a:normAutofit/>
          </a:bodyPr>
          <a:lstStyle/>
          <a:p>
            <a:r>
              <a:rPr lang="en-US" altLang="ja-JP" sz="3200" dirty="0">
                <a:latin typeface="+mj-ea"/>
              </a:rPr>
              <a:t>k</a:t>
            </a:r>
            <a:r>
              <a:rPr kumimoji="1" lang="en-US" altLang="ja-JP" sz="3200" dirty="0">
                <a:latin typeface="+mj-ea"/>
              </a:rPr>
              <a:t>ey</a:t>
            </a:r>
            <a:r>
              <a:rPr kumimoji="1" lang="ja-JP" altLang="en-US" sz="3200" dirty="0">
                <a:latin typeface="+mj-ea"/>
              </a:rPr>
              <a:t> </a:t>
            </a:r>
            <a:r>
              <a:rPr kumimoji="1" lang="en-US" altLang="ja-JP" sz="3200" dirty="0">
                <a:latin typeface="+mj-ea"/>
              </a:rPr>
              <a:t>words</a:t>
            </a:r>
            <a:r>
              <a:rPr kumimoji="1" lang="ja-JP" altLang="en-US" sz="3200" dirty="0">
                <a:latin typeface="+mj-ea"/>
              </a:rPr>
              <a:t> </a:t>
            </a:r>
            <a:r>
              <a:rPr kumimoji="1" lang="en-US" altLang="ja-JP" sz="3200" dirty="0">
                <a:latin typeface="+mj-ea"/>
              </a:rPr>
              <a:t>check</a:t>
            </a:r>
            <a:endParaRPr kumimoji="1" lang="ja-JP" altLang="en-US" sz="3200" dirty="0">
              <a:latin typeface="+mj-ea"/>
            </a:endParaRPr>
          </a:p>
        </p:txBody>
      </p:sp>
      <p:sp>
        <p:nvSpPr>
          <p:cNvPr id="3" name="テキスト ボックス 2"/>
          <p:cNvSpPr txBox="1"/>
          <p:nvPr/>
        </p:nvSpPr>
        <p:spPr>
          <a:xfrm>
            <a:off x="10109915" y="723181"/>
            <a:ext cx="811369" cy="430887"/>
          </a:xfrm>
          <a:prstGeom prst="rect">
            <a:avLst/>
          </a:prstGeom>
          <a:solidFill>
            <a:srgbClr val="00B0F0"/>
          </a:solidFill>
        </p:spPr>
        <p:txBody>
          <a:bodyPr wrap="square" rtlCol="0">
            <a:spAutoFit/>
          </a:bodyPr>
          <a:lstStyle/>
          <a:p>
            <a:r>
              <a:rPr kumimoji="1" lang="en-US" altLang="ja-JP" sz="2200" dirty="0"/>
              <a:t>must</a:t>
            </a:r>
            <a:endParaRPr kumimoji="1" lang="ja-JP" altLang="en-US" sz="2200" dirty="0"/>
          </a:p>
        </p:txBody>
      </p:sp>
      <p:sp>
        <p:nvSpPr>
          <p:cNvPr id="4" name="テキスト ボックス 3"/>
          <p:cNvSpPr txBox="1"/>
          <p:nvPr/>
        </p:nvSpPr>
        <p:spPr>
          <a:xfrm>
            <a:off x="8242480" y="692387"/>
            <a:ext cx="1030309" cy="430887"/>
          </a:xfrm>
          <a:prstGeom prst="rect">
            <a:avLst/>
          </a:prstGeom>
          <a:solidFill>
            <a:srgbClr val="00B0F0"/>
          </a:solidFill>
        </p:spPr>
        <p:txBody>
          <a:bodyPr wrap="square" rtlCol="0">
            <a:spAutoFit/>
          </a:bodyPr>
          <a:lstStyle/>
          <a:p>
            <a:r>
              <a:rPr kumimoji="1" lang="en-US" altLang="ja-JP" sz="2200" dirty="0"/>
              <a:t>should</a:t>
            </a:r>
            <a:endParaRPr kumimoji="1" lang="ja-JP" altLang="en-US" sz="2200" dirty="0"/>
          </a:p>
        </p:txBody>
      </p:sp>
      <p:sp>
        <p:nvSpPr>
          <p:cNvPr id="5" name="テキスト ボックス 4"/>
          <p:cNvSpPr txBox="1"/>
          <p:nvPr/>
        </p:nvSpPr>
        <p:spPr>
          <a:xfrm>
            <a:off x="3651621" y="671090"/>
            <a:ext cx="1422655" cy="430887"/>
          </a:xfrm>
          <a:prstGeom prst="rect">
            <a:avLst/>
          </a:prstGeom>
          <a:solidFill>
            <a:srgbClr val="00B0F0"/>
          </a:solidFill>
        </p:spPr>
        <p:txBody>
          <a:bodyPr wrap="square" rtlCol="0">
            <a:spAutoFit/>
          </a:bodyPr>
          <a:lstStyle/>
          <a:p>
            <a:r>
              <a:rPr lang="en-US" altLang="ja-JP" sz="2200" dirty="0"/>
              <a:t>had better</a:t>
            </a:r>
            <a:endParaRPr kumimoji="1" lang="ja-JP" altLang="en-US" sz="2200" dirty="0"/>
          </a:p>
        </p:txBody>
      </p:sp>
      <p:sp>
        <p:nvSpPr>
          <p:cNvPr id="7" name="テキスト ボックス 6"/>
          <p:cNvSpPr txBox="1"/>
          <p:nvPr/>
        </p:nvSpPr>
        <p:spPr>
          <a:xfrm>
            <a:off x="5911402" y="609768"/>
            <a:ext cx="824249" cy="430887"/>
          </a:xfrm>
          <a:prstGeom prst="rect">
            <a:avLst/>
          </a:prstGeom>
          <a:solidFill>
            <a:srgbClr val="00B0F0"/>
          </a:solidFill>
        </p:spPr>
        <p:txBody>
          <a:bodyPr wrap="square" rtlCol="0">
            <a:spAutoFit/>
          </a:bodyPr>
          <a:lstStyle/>
          <a:p>
            <a:r>
              <a:rPr lang="en-US" altLang="ja-JP" sz="2200" dirty="0"/>
              <a:t>n</a:t>
            </a:r>
            <a:r>
              <a:rPr kumimoji="1" lang="en-US" altLang="ja-JP" sz="2200" dirty="0"/>
              <a:t>eed </a:t>
            </a:r>
            <a:endParaRPr kumimoji="1" lang="ja-JP" altLang="en-US" sz="2200" dirty="0"/>
          </a:p>
        </p:txBody>
      </p:sp>
      <p:pic>
        <p:nvPicPr>
          <p:cNvPr id="9" name="図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0753" y="2252615"/>
            <a:ext cx="1094705" cy="2685893"/>
          </a:xfrm>
          <a:prstGeom prst="rect">
            <a:avLst/>
          </a:prstGeom>
        </p:spPr>
      </p:pic>
      <p:pic>
        <p:nvPicPr>
          <p:cNvPr id="11" name="図 1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551591" y="2852525"/>
            <a:ext cx="1958027" cy="2422302"/>
          </a:xfrm>
          <a:prstGeom prst="rect">
            <a:avLst/>
          </a:prstGeom>
        </p:spPr>
      </p:pic>
      <p:pic>
        <p:nvPicPr>
          <p:cNvPr id="12" name="図 1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421277" y="2974061"/>
            <a:ext cx="2336357" cy="1964447"/>
          </a:xfrm>
          <a:prstGeom prst="rect">
            <a:avLst/>
          </a:prstGeom>
        </p:spPr>
      </p:pic>
      <p:pic>
        <p:nvPicPr>
          <p:cNvPr id="13" name="図 12"/>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9456267" y="2988835"/>
            <a:ext cx="2521355" cy="2521355"/>
          </a:xfrm>
          <a:prstGeom prst="rect">
            <a:avLst/>
          </a:prstGeom>
        </p:spPr>
      </p:pic>
      <p:sp>
        <p:nvSpPr>
          <p:cNvPr id="14" name="テキスト ボックス 13"/>
          <p:cNvSpPr txBox="1"/>
          <p:nvPr/>
        </p:nvSpPr>
        <p:spPr>
          <a:xfrm>
            <a:off x="74097" y="5151769"/>
            <a:ext cx="3374265" cy="369332"/>
          </a:xfrm>
          <a:prstGeom prst="rect">
            <a:avLst/>
          </a:prstGeom>
          <a:noFill/>
        </p:spPr>
        <p:txBody>
          <a:bodyPr wrap="square" rtlCol="0">
            <a:spAutoFit/>
          </a:bodyPr>
          <a:lstStyle/>
          <a:p>
            <a:r>
              <a:rPr kumimoji="1" lang="en-US" altLang="ja-JP" dirty="0"/>
              <a:t>You (               ) wear a swim wear.</a:t>
            </a:r>
          </a:p>
        </p:txBody>
      </p:sp>
      <p:sp>
        <p:nvSpPr>
          <p:cNvPr id="15" name="テキスト ボックス 14"/>
          <p:cNvSpPr txBox="1"/>
          <p:nvPr/>
        </p:nvSpPr>
        <p:spPr>
          <a:xfrm>
            <a:off x="2484549" y="2454965"/>
            <a:ext cx="3556714" cy="369332"/>
          </a:xfrm>
          <a:prstGeom prst="rect">
            <a:avLst/>
          </a:prstGeom>
          <a:noFill/>
        </p:spPr>
        <p:txBody>
          <a:bodyPr wrap="square" rtlCol="0">
            <a:spAutoFit/>
          </a:bodyPr>
          <a:lstStyle/>
          <a:p>
            <a:r>
              <a:rPr kumimoji="1" lang="en-US" altLang="ja-JP" dirty="0"/>
              <a:t>You (               ) take a rapping towel.</a:t>
            </a:r>
          </a:p>
        </p:txBody>
      </p:sp>
      <p:sp>
        <p:nvSpPr>
          <p:cNvPr id="16" name="テキスト ボックス 15"/>
          <p:cNvSpPr txBox="1"/>
          <p:nvPr/>
        </p:nvSpPr>
        <p:spPr>
          <a:xfrm>
            <a:off x="5716075" y="5182916"/>
            <a:ext cx="3556714" cy="369332"/>
          </a:xfrm>
          <a:prstGeom prst="rect">
            <a:avLst/>
          </a:prstGeom>
          <a:noFill/>
        </p:spPr>
        <p:txBody>
          <a:bodyPr wrap="square" rtlCol="0">
            <a:spAutoFit/>
          </a:bodyPr>
          <a:lstStyle/>
          <a:p>
            <a:r>
              <a:rPr kumimoji="1" lang="en-US" altLang="ja-JP" dirty="0"/>
              <a:t>You (               ) to check the weather.</a:t>
            </a:r>
          </a:p>
        </p:txBody>
      </p:sp>
      <p:sp>
        <p:nvSpPr>
          <p:cNvPr id="17" name="テキスト ボックス 16"/>
          <p:cNvSpPr txBox="1"/>
          <p:nvPr/>
        </p:nvSpPr>
        <p:spPr>
          <a:xfrm>
            <a:off x="8801900" y="2316466"/>
            <a:ext cx="3556714" cy="646331"/>
          </a:xfrm>
          <a:prstGeom prst="rect">
            <a:avLst/>
          </a:prstGeom>
          <a:noFill/>
        </p:spPr>
        <p:txBody>
          <a:bodyPr wrap="square" rtlCol="0">
            <a:spAutoFit/>
          </a:bodyPr>
          <a:lstStyle/>
          <a:p>
            <a:r>
              <a:rPr kumimoji="1" lang="en-US" altLang="ja-JP" dirty="0"/>
              <a:t>You (         )(             ) to put on sunscreen .</a:t>
            </a:r>
          </a:p>
        </p:txBody>
      </p:sp>
      <p:sp>
        <p:nvSpPr>
          <p:cNvPr id="18" name="テキスト ボックス 17"/>
          <p:cNvSpPr txBox="1"/>
          <p:nvPr/>
        </p:nvSpPr>
        <p:spPr>
          <a:xfrm>
            <a:off x="616039" y="5121361"/>
            <a:ext cx="811369" cy="430887"/>
          </a:xfrm>
          <a:prstGeom prst="rect">
            <a:avLst/>
          </a:prstGeom>
          <a:noFill/>
          <a:ln>
            <a:noFill/>
          </a:ln>
        </p:spPr>
        <p:txBody>
          <a:bodyPr wrap="square" rtlCol="0">
            <a:spAutoFit/>
          </a:bodyPr>
          <a:lstStyle/>
          <a:p>
            <a:r>
              <a:rPr kumimoji="1" lang="en-US" altLang="ja-JP" sz="2200" dirty="0">
                <a:solidFill>
                  <a:srgbClr val="FF0000"/>
                </a:solidFill>
              </a:rPr>
              <a:t>must</a:t>
            </a:r>
            <a:endParaRPr kumimoji="1" lang="ja-JP" altLang="en-US" sz="2200" dirty="0">
              <a:solidFill>
                <a:srgbClr val="FF0000"/>
              </a:solidFill>
            </a:endParaRPr>
          </a:p>
        </p:txBody>
      </p:sp>
      <p:sp>
        <p:nvSpPr>
          <p:cNvPr id="19" name="テキスト ボックス 18"/>
          <p:cNvSpPr txBox="1"/>
          <p:nvPr/>
        </p:nvSpPr>
        <p:spPr>
          <a:xfrm>
            <a:off x="2959064" y="2434636"/>
            <a:ext cx="1030309" cy="430887"/>
          </a:xfrm>
          <a:prstGeom prst="rect">
            <a:avLst/>
          </a:prstGeom>
          <a:noFill/>
        </p:spPr>
        <p:txBody>
          <a:bodyPr wrap="square" rtlCol="0">
            <a:spAutoFit/>
          </a:bodyPr>
          <a:lstStyle/>
          <a:p>
            <a:r>
              <a:rPr kumimoji="1" lang="en-US" altLang="ja-JP" sz="2200" dirty="0">
                <a:solidFill>
                  <a:srgbClr val="FF0000"/>
                </a:solidFill>
              </a:rPr>
              <a:t>should</a:t>
            </a:r>
            <a:endParaRPr kumimoji="1" lang="ja-JP" altLang="en-US" sz="2200" dirty="0">
              <a:solidFill>
                <a:srgbClr val="FF0000"/>
              </a:solidFill>
            </a:endParaRPr>
          </a:p>
        </p:txBody>
      </p:sp>
      <p:sp>
        <p:nvSpPr>
          <p:cNvPr id="20" name="テキスト ボックス 19"/>
          <p:cNvSpPr txBox="1"/>
          <p:nvPr/>
        </p:nvSpPr>
        <p:spPr>
          <a:xfrm>
            <a:off x="6246569" y="5193014"/>
            <a:ext cx="824249" cy="430887"/>
          </a:xfrm>
          <a:prstGeom prst="rect">
            <a:avLst/>
          </a:prstGeom>
          <a:noFill/>
        </p:spPr>
        <p:txBody>
          <a:bodyPr wrap="square" rtlCol="0">
            <a:spAutoFit/>
          </a:bodyPr>
          <a:lstStyle/>
          <a:p>
            <a:r>
              <a:rPr lang="en-US" altLang="ja-JP" sz="2200" dirty="0">
                <a:solidFill>
                  <a:srgbClr val="FF0000"/>
                </a:solidFill>
              </a:rPr>
              <a:t>n</a:t>
            </a:r>
            <a:r>
              <a:rPr kumimoji="1" lang="en-US" altLang="ja-JP" sz="2200" dirty="0">
                <a:solidFill>
                  <a:srgbClr val="FF0000"/>
                </a:solidFill>
              </a:rPr>
              <a:t>eed </a:t>
            </a:r>
            <a:endParaRPr kumimoji="1" lang="ja-JP" altLang="en-US" sz="2200" dirty="0">
              <a:solidFill>
                <a:srgbClr val="FF0000"/>
              </a:solidFill>
            </a:endParaRPr>
          </a:p>
        </p:txBody>
      </p:sp>
      <p:sp>
        <p:nvSpPr>
          <p:cNvPr id="21" name="テキスト ボックス 20"/>
          <p:cNvSpPr txBox="1"/>
          <p:nvPr/>
        </p:nvSpPr>
        <p:spPr>
          <a:xfrm>
            <a:off x="9232332" y="2283661"/>
            <a:ext cx="1755165" cy="430887"/>
          </a:xfrm>
          <a:prstGeom prst="rect">
            <a:avLst/>
          </a:prstGeom>
          <a:noFill/>
        </p:spPr>
        <p:txBody>
          <a:bodyPr wrap="square" rtlCol="0">
            <a:spAutoFit/>
          </a:bodyPr>
          <a:lstStyle/>
          <a:p>
            <a:r>
              <a:rPr lang="en-US" altLang="ja-JP" sz="2200" dirty="0">
                <a:solidFill>
                  <a:srgbClr val="FF0000"/>
                </a:solidFill>
              </a:rPr>
              <a:t>had   better</a:t>
            </a:r>
            <a:endParaRPr kumimoji="1" lang="ja-JP" altLang="en-US" sz="2200" dirty="0">
              <a:solidFill>
                <a:srgbClr val="FF0000"/>
              </a:solidFill>
            </a:endParaRPr>
          </a:p>
        </p:txBody>
      </p:sp>
    </p:spTree>
    <p:extLst>
      <p:ext uri="{BB962C8B-B14F-4D97-AF65-F5344CB8AC3E}">
        <p14:creationId xmlns:p14="http://schemas.microsoft.com/office/powerpoint/2010/main" val="20419426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fade">
                                      <p:cBhvr>
                                        <p:cTn id="7" dur="2000"/>
                                        <p:tgtEl>
                                          <p:spTgt spid="18"/>
                                        </p:tgtEl>
                                      </p:cBhvr>
                                    </p:animEffect>
                                    <p:anim calcmode="lin" valueType="num">
                                      <p:cBhvr>
                                        <p:cTn id="8" dur="2000" fill="hold"/>
                                        <p:tgtEl>
                                          <p:spTgt spid="18"/>
                                        </p:tgtEl>
                                        <p:attrNameLst>
                                          <p:attrName>ppt_w</p:attrName>
                                        </p:attrNameLst>
                                      </p:cBhvr>
                                      <p:tavLst>
                                        <p:tav tm="0" fmla="#ppt_w*sin(2.5*pi*$)">
                                          <p:val>
                                            <p:fltVal val="0"/>
                                          </p:val>
                                        </p:tav>
                                        <p:tav tm="100000">
                                          <p:val>
                                            <p:fltVal val="1"/>
                                          </p:val>
                                        </p:tav>
                                      </p:tavLst>
                                    </p:anim>
                                    <p:anim calcmode="lin" valueType="num">
                                      <p:cBhvr>
                                        <p:cTn id="9" dur="2000" fill="hold"/>
                                        <p:tgtEl>
                                          <p:spTgt spid="18"/>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45" presetClass="entr" presetSubtype="0" fill="hold" grpId="0" nodeType="clickEffect">
                                  <p:stCondLst>
                                    <p:cond delay="0"/>
                                  </p:stCondLst>
                                  <p:childTnLst>
                                    <p:set>
                                      <p:cBhvr>
                                        <p:cTn id="13" dur="1" fill="hold">
                                          <p:stCondLst>
                                            <p:cond delay="0"/>
                                          </p:stCondLst>
                                        </p:cTn>
                                        <p:tgtEl>
                                          <p:spTgt spid="19"/>
                                        </p:tgtEl>
                                        <p:attrNameLst>
                                          <p:attrName>style.visibility</p:attrName>
                                        </p:attrNameLst>
                                      </p:cBhvr>
                                      <p:to>
                                        <p:strVal val="visible"/>
                                      </p:to>
                                    </p:set>
                                    <p:animEffect transition="in" filter="fade">
                                      <p:cBhvr>
                                        <p:cTn id="14" dur="2000"/>
                                        <p:tgtEl>
                                          <p:spTgt spid="19"/>
                                        </p:tgtEl>
                                      </p:cBhvr>
                                    </p:animEffect>
                                    <p:anim calcmode="lin" valueType="num">
                                      <p:cBhvr>
                                        <p:cTn id="15" dur="2000" fill="hold"/>
                                        <p:tgtEl>
                                          <p:spTgt spid="19"/>
                                        </p:tgtEl>
                                        <p:attrNameLst>
                                          <p:attrName>ppt_w</p:attrName>
                                        </p:attrNameLst>
                                      </p:cBhvr>
                                      <p:tavLst>
                                        <p:tav tm="0" fmla="#ppt_w*sin(2.5*pi*$)">
                                          <p:val>
                                            <p:fltVal val="0"/>
                                          </p:val>
                                        </p:tav>
                                        <p:tav tm="100000">
                                          <p:val>
                                            <p:fltVal val="1"/>
                                          </p:val>
                                        </p:tav>
                                      </p:tavLst>
                                    </p:anim>
                                    <p:anim calcmode="lin" valueType="num">
                                      <p:cBhvr>
                                        <p:cTn id="16" dur="2000" fill="hold"/>
                                        <p:tgtEl>
                                          <p:spTgt spid="19"/>
                                        </p:tgtEl>
                                        <p:attrNameLst>
                                          <p:attrName>ppt_h</p:attrName>
                                        </p:attrNameLst>
                                      </p:cBhvr>
                                      <p:tavLst>
                                        <p:tav tm="0">
                                          <p:val>
                                            <p:strVal val="#ppt_h"/>
                                          </p:val>
                                        </p:tav>
                                        <p:tav tm="100000">
                                          <p:val>
                                            <p:strVal val="#ppt_h"/>
                                          </p:val>
                                        </p:tav>
                                      </p:tavLst>
                                    </p:anim>
                                  </p:childTnLst>
                                </p:cTn>
                              </p:par>
                            </p:childTnLst>
                          </p:cTn>
                        </p:par>
                      </p:childTnLst>
                    </p:cTn>
                  </p:par>
                  <p:par>
                    <p:cTn id="17" fill="hold">
                      <p:stCondLst>
                        <p:cond delay="indefinite"/>
                      </p:stCondLst>
                      <p:childTnLst>
                        <p:par>
                          <p:cTn id="18" fill="hold">
                            <p:stCondLst>
                              <p:cond delay="0"/>
                            </p:stCondLst>
                            <p:childTnLst>
                              <p:par>
                                <p:cTn id="19" presetID="45" presetClass="entr" presetSubtype="0" fill="hold" grpId="0" nodeType="clickEffect">
                                  <p:stCondLst>
                                    <p:cond delay="0"/>
                                  </p:stCondLst>
                                  <p:childTnLst>
                                    <p:set>
                                      <p:cBhvr>
                                        <p:cTn id="20" dur="1" fill="hold">
                                          <p:stCondLst>
                                            <p:cond delay="0"/>
                                          </p:stCondLst>
                                        </p:cTn>
                                        <p:tgtEl>
                                          <p:spTgt spid="20"/>
                                        </p:tgtEl>
                                        <p:attrNameLst>
                                          <p:attrName>style.visibility</p:attrName>
                                        </p:attrNameLst>
                                      </p:cBhvr>
                                      <p:to>
                                        <p:strVal val="visible"/>
                                      </p:to>
                                    </p:set>
                                    <p:animEffect transition="in" filter="fade">
                                      <p:cBhvr>
                                        <p:cTn id="21" dur="2000"/>
                                        <p:tgtEl>
                                          <p:spTgt spid="20"/>
                                        </p:tgtEl>
                                      </p:cBhvr>
                                    </p:animEffect>
                                    <p:anim calcmode="lin" valueType="num">
                                      <p:cBhvr>
                                        <p:cTn id="22" dur="2000" fill="hold"/>
                                        <p:tgtEl>
                                          <p:spTgt spid="20"/>
                                        </p:tgtEl>
                                        <p:attrNameLst>
                                          <p:attrName>ppt_w</p:attrName>
                                        </p:attrNameLst>
                                      </p:cBhvr>
                                      <p:tavLst>
                                        <p:tav tm="0" fmla="#ppt_w*sin(2.5*pi*$)">
                                          <p:val>
                                            <p:fltVal val="0"/>
                                          </p:val>
                                        </p:tav>
                                        <p:tav tm="100000">
                                          <p:val>
                                            <p:fltVal val="1"/>
                                          </p:val>
                                        </p:tav>
                                      </p:tavLst>
                                    </p:anim>
                                    <p:anim calcmode="lin" valueType="num">
                                      <p:cBhvr>
                                        <p:cTn id="23" dur="2000" fill="hold"/>
                                        <p:tgtEl>
                                          <p:spTgt spid="20"/>
                                        </p:tgtEl>
                                        <p:attrNameLst>
                                          <p:attrName>ppt_h</p:attrName>
                                        </p:attrNameLst>
                                      </p:cBhvr>
                                      <p:tavLst>
                                        <p:tav tm="0">
                                          <p:val>
                                            <p:strVal val="#ppt_h"/>
                                          </p:val>
                                        </p:tav>
                                        <p:tav tm="100000">
                                          <p:val>
                                            <p:strVal val="#ppt_h"/>
                                          </p:val>
                                        </p:tav>
                                      </p:tavLst>
                                    </p:anim>
                                  </p:childTnLst>
                                </p:cTn>
                              </p:par>
                            </p:childTnLst>
                          </p:cTn>
                        </p:par>
                      </p:childTnLst>
                    </p:cTn>
                  </p:par>
                  <p:par>
                    <p:cTn id="24" fill="hold">
                      <p:stCondLst>
                        <p:cond delay="indefinite"/>
                      </p:stCondLst>
                      <p:childTnLst>
                        <p:par>
                          <p:cTn id="25" fill="hold">
                            <p:stCondLst>
                              <p:cond delay="0"/>
                            </p:stCondLst>
                            <p:childTnLst>
                              <p:par>
                                <p:cTn id="26" presetID="45" presetClass="entr" presetSubtype="0" fill="hold" grpId="0" nodeType="clickEffect">
                                  <p:stCondLst>
                                    <p:cond delay="0"/>
                                  </p:stCondLst>
                                  <p:childTnLst>
                                    <p:set>
                                      <p:cBhvr>
                                        <p:cTn id="27" dur="1" fill="hold">
                                          <p:stCondLst>
                                            <p:cond delay="0"/>
                                          </p:stCondLst>
                                        </p:cTn>
                                        <p:tgtEl>
                                          <p:spTgt spid="21"/>
                                        </p:tgtEl>
                                        <p:attrNameLst>
                                          <p:attrName>style.visibility</p:attrName>
                                        </p:attrNameLst>
                                      </p:cBhvr>
                                      <p:to>
                                        <p:strVal val="visible"/>
                                      </p:to>
                                    </p:set>
                                    <p:animEffect transition="in" filter="fade">
                                      <p:cBhvr>
                                        <p:cTn id="28" dur="2000"/>
                                        <p:tgtEl>
                                          <p:spTgt spid="21"/>
                                        </p:tgtEl>
                                      </p:cBhvr>
                                    </p:animEffect>
                                    <p:anim calcmode="lin" valueType="num">
                                      <p:cBhvr>
                                        <p:cTn id="29" dur="2000" fill="hold"/>
                                        <p:tgtEl>
                                          <p:spTgt spid="21"/>
                                        </p:tgtEl>
                                        <p:attrNameLst>
                                          <p:attrName>ppt_w</p:attrName>
                                        </p:attrNameLst>
                                      </p:cBhvr>
                                      <p:tavLst>
                                        <p:tav tm="0" fmla="#ppt_w*sin(2.5*pi*$)">
                                          <p:val>
                                            <p:fltVal val="0"/>
                                          </p:val>
                                        </p:tav>
                                        <p:tav tm="100000">
                                          <p:val>
                                            <p:fltVal val="1"/>
                                          </p:val>
                                        </p:tav>
                                      </p:tavLst>
                                    </p:anim>
                                    <p:anim calcmode="lin" valueType="num">
                                      <p:cBhvr>
                                        <p:cTn id="30" dur="2000" fill="hold"/>
                                        <p:tgtEl>
                                          <p:spTgt spid="21"/>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P spid="19" grpId="0"/>
      <p:bldP spid="20" grpId="0"/>
      <p:bldP spid="21"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762000" y="753791"/>
            <a:ext cx="10515600" cy="694009"/>
          </a:xfrm>
        </p:spPr>
        <p:txBody>
          <a:bodyPr>
            <a:normAutofit/>
          </a:bodyPr>
          <a:lstStyle/>
          <a:p>
            <a:r>
              <a:rPr kumimoji="1" lang="en-US" altLang="ja-JP" sz="3200" dirty="0">
                <a:latin typeface="+mj-ea"/>
              </a:rPr>
              <a:t>Make an English </a:t>
            </a:r>
            <a:r>
              <a:rPr kumimoji="1" lang="en-US" altLang="ja-JP" sz="3200">
                <a:latin typeface="+mj-ea"/>
              </a:rPr>
              <a:t>the alert level list </a:t>
            </a:r>
            <a:endParaRPr kumimoji="1" lang="ja-JP" altLang="en-US" sz="3200" dirty="0">
              <a:latin typeface="+mj-ea"/>
            </a:endParaRPr>
          </a:p>
        </p:txBody>
      </p:sp>
      <p:sp>
        <p:nvSpPr>
          <p:cNvPr id="3" name="テキスト ボックス 2"/>
          <p:cNvSpPr txBox="1"/>
          <p:nvPr/>
        </p:nvSpPr>
        <p:spPr>
          <a:xfrm>
            <a:off x="761999" y="1534886"/>
            <a:ext cx="9318172" cy="3323987"/>
          </a:xfrm>
          <a:prstGeom prst="rect">
            <a:avLst/>
          </a:prstGeom>
          <a:noFill/>
        </p:spPr>
        <p:txBody>
          <a:bodyPr wrap="square" rtlCol="0">
            <a:spAutoFit/>
          </a:bodyPr>
          <a:lstStyle/>
          <a:p>
            <a:pPr>
              <a:lnSpc>
                <a:spcPct val="200000"/>
              </a:lnSpc>
            </a:pPr>
            <a:r>
              <a:rPr lang="en-US" altLang="ja-JP" sz="2400" dirty="0"/>
              <a:t>1 Read these sentences   </a:t>
            </a:r>
          </a:p>
          <a:p>
            <a:pPr>
              <a:lnSpc>
                <a:spcPct val="200000"/>
              </a:lnSpc>
            </a:pPr>
            <a:r>
              <a:rPr kumimoji="1" lang="en-US" altLang="ja-JP" sz="2400" dirty="0"/>
              <a:t>2 Arrange the photos according to the alert level</a:t>
            </a:r>
          </a:p>
          <a:p>
            <a:pPr>
              <a:lnSpc>
                <a:spcPct val="200000"/>
              </a:lnSpc>
            </a:pPr>
            <a:r>
              <a:rPr lang="en-US" altLang="ja-JP" sz="2400" dirty="0"/>
              <a:t>3 Arrange </a:t>
            </a:r>
            <a:r>
              <a:rPr lang="en-US" altLang="ja-JP" sz="2000" dirty="0"/>
              <a:t>the </a:t>
            </a:r>
            <a:r>
              <a:rPr lang="en-US" altLang="ja-JP" sz="2400" dirty="0">
                <a:ea typeface="HG丸ｺﾞｼｯｸM-PRO" panose="020F0600000000000000" pitchFamily="50" charset="-128"/>
              </a:rPr>
              <a:t>illustrations</a:t>
            </a:r>
            <a:endParaRPr lang="en-US" altLang="ja-JP" sz="2400" dirty="0"/>
          </a:p>
          <a:p>
            <a:pPr>
              <a:lnSpc>
                <a:spcPct val="200000"/>
              </a:lnSpc>
            </a:pPr>
            <a:r>
              <a:rPr kumimoji="1" lang="en-US" altLang="ja-JP" sz="2400" dirty="0"/>
              <a:t>4 Complete these sentences</a:t>
            </a:r>
          </a:p>
          <a:p>
            <a:endParaRPr kumimoji="1" lang="en-US" altLang="ja-JP" dirty="0"/>
          </a:p>
        </p:txBody>
      </p:sp>
      <p:pic>
        <p:nvPicPr>
          <p:cNvPr id="5" name="図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749250" y="3585282"/>
            <a:ext cx="3037007" cy="1818726"/>
          </a:xfrm>
          <a:prstGeom prst="rect">
            <a:avLst/>
          </a:prstGeom>
        </p:spPr>
      </p:pic>
      <p:pic>
        <p:nvPicPr>
          <p:cNvPr id="7" name="図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585744" y="273146"/>
            <a:ext cx="3010897" cy="1646584"/>
          </a:xfrm>
          <a:prstGeom prst="rect">
            <a:avLst/>
          </a:prstGeom>
        </p:spPr>
      </p:pic>
      <p:pic>
        <p:nvPicPr>
          <p:cNvPr id="6" name="図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135956" y="1361573"/>
            <a:ext cx="1944215" cy="1116313"/>
          </a:xfrm>
          <a:prstGeom prst="rect">
            <a:avLst/>
          </a:prstGeom>
        </p:spPr>
      </p:pic>
    </p:spTree>
    <p:extLst>
      <p:ext uri="{BB962C8B-B14F-4D97-AF65-F5344CB8AC3E}">
        <p14:creationId xmlns:p14="http://schemas.microsoft.com/office/powerpoint/2010/main" val="1888343633"/>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300</TotalTime>
  <Words>991</Words>
  <Application>Microsoft Office PowerPoint</Application>
  <PresentationFormat>ワイド画面</PresentationFormat>
  <Paragraphs>216</Paragraphs>
  <Slides>11</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11</vt:i4>
      </vt:variant>
    </vt:vector>
  </HeadingPairs>
  <TitlesOfParts>
    <vt:vector size="18" baseType="lpstr">
      <vt:lpstr>HG丸ｺﾞｼｯｸM-PRO</vt:lpstr>
      <vt:lpstr>ＭＳ Ｐゴシック</vt:lpstr>
      <vt:lpstr>Arial</vt:lpstr>
      <vt:lpstr>Calibri</vt:lpstr>
      <vt:lpstr>Calibri Light</vt:lpstr>
      <vt:lpstr>Century</vt:lpstr>
      <vt:lpstr>Office テーマ</vt:lpstr>
      <vt:lpstr>THE　RAIN</vt:lpstr>
      <vt:lpstr>防災教育のシラバス 4つのＣ</vt:lpstr>
      <vt:lpstr>単元計画</vt:lpstr>
      <vt:lpstr>本時案 (CLASS 4)</vt:lpstr>
      <vt:lpstr>teacher talk</vt:lpstr>
      <vt:lpstr>PowerPoint プレゼンテーション</vt:lpstr>
      <vt:lpstr>PowerPoint プレゼンテーション</vt:lpstr>
      <vt:lpstr>key words check</vt:lpstr>
      <vt:lpstr>Make an English the alert level list </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RAIN</dc:title>
  <dc:creator>原　なつみ</dc:creator>
  <cp:lastModifiedBy>賀津子 柏木</cp:lastModifiedBy>
  <cp:revision>31</cp:revision>
  <dcterms:created xsi:type="dcterms:W3CDTF">2019-07-18T06:26:41Z</dcterms:created>
  <dcterms:modified xsi:type="dcterms:W3CDTF">2019-07-24T10:36:23Z</dcterms:modified>
</cp:coreProperties>
</file>