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11333-D1BB-4DA4-8042-8272E405E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F2EA35-DBDE-49ED-A180-39533E744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C2C42F-F70A-485A-BCBA-10696ACF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A70999-C847-4331-9E54-464032AF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4560FD-3B65-4CD4-A390-98496B47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48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B57EDC-8EC5-4152-B832-A12304FF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F623F6-430A-4E68-AF9B-EE5827735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44CAEE-6D8A-4B05-942E-EBC07E900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81532E-465B-4A83-89ED-1A6BB8C8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BEAF5D-F0FC-439B-87F4-96A90B2A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8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297D43-9093-4E10-BA7F-E3BE4A550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3762A5-1DF9-487B-B9E2-3583E3A79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BE638A-EACA-481C-B49D-E6031D314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705A95-3868-4A64-B09C-89DDCFB96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0DEBF-8833-497B-91EB-96485487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49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7EF98-CBA8-4EAD-A64A-1EB003341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4A6AFB-40FA-48B6-9ACA-31C513AE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E862EC-606C-4497-927F-112DA4A9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09C695-2287-4979-99A5-92B38A62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816A57-9578-414C-A425-8880F38C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DCF7BB-1D4B-46B2-BFCC-8858CD95A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356216-ED9E-4CDF-B19A-A9B8CBF61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13030-4E50-42CF-9C43-290B9BE5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50241-3FED-4203-952F-31819FE8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0220E5-491E-46B9-8ABB-90DB87B5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78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68C74-BC6C-4404-A28A-564BC2DA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3DF20C-4C67-4EBF-A5D0-6FEB157B8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FEC9BA-BD6C-4721-89EA-C951DF0C1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7A48EC-C84D-4966-A29B-E58404D5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CDACFD-F560-4E19-822D-5207C764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7C1293-E0D7-46F5-A73F-A59B505A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75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1D430-A0D0-4D09-B2CC-ECAA7662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C2A56C-8F42-4B00-8FED-731E9D7E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100982-EA29-44BD-A375-DBA05CB87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BE60302-65FA-41E3-ADD7-A588EE72B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AA18C6-5258-48A1-82E1-EF0DC5664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C52D54-0BC5-460C-91C2-46974E10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73A40B-CCB6-450D-A4B6-284107EE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4A94AC-BBA7-4E9B-B54C-9FC299AD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3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01E550-EC16-4110-8712-CA4203C0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96ECDA-499B-4102-BC57-16C71215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22A5CC-45C6-4A66-8B57-F662D5D9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5C9639-4915-491D-BD2B-92FCE7A4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89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F029A0F-438F-416F-8364-B0BEE1B9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AD271F-DA06-4960-B1AE-19B30A45E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2DF126-CFD4-4BFC-956F-D58CB799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35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636E1-72FB-4575-8B1C-97712578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830786-7CF4-40DB-9D94-803FC57EE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D8AA99-2AA9-4509-A736-6D1575ECD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336EAB-53A1-4714-AFCD-BC45D691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E61443-001A-4C96-B05B-4C76797D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7E898B-19B8-4BD3-AC10-C3210BAB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51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587ECB-CDC6-4C0F-831C-93B51F3D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FA2E03-A705-4253-AD5B-E9B336016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568622-6C37-4A41-B0C1-AD46E9EF5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F4887C-6A57-4844-9982-195E5C17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70A67C-5687-465E-BF9F-A8A4547F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F2E684-1621-4040-B203-9C4D5C94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78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1325A2-1B39-4093-936C-D8DFBA5E5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19363D-D7CE-481D-9B3F-EDA6D051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12E27F-2C89-4F37-B872-EE55FAD19E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9D78-C3BB-4C9C-9EA2-6265EB3AC1B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2A8583-28E1-43A9-8A7F-E53F97C65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35BED2-3F68-45ED-909A-A93368D0F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EBFB0-007A-482F-8838-80E8BCF0B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5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79715-B2FB-4A40-9E81-6ABE2723F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665" y="149774"/>
            <a:ext cx="10604270" cy="1363142"/>
          </a:xfrm>
        </p:spPr>
        <p:txBody>
          <a:bodyPr/>
          <a:lstStyle/>
          <a:p>
            <a:r>
              <a:rPr lang="en-US" altLang="ja-JP" dirty="0"/>
              <a:t>JES</a:t>
            </a:r>
            <a:r>
              <a:rPr lang="ja-JP" altLang="en-US" dirty="0"/>
              <a:t>文字研ー５ステップス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2E656B-163E-49F6-AABD-3970D71436D5}"/>
              </a:ext>
            </a:extLst>
          </p:cNvPr>
          <p:cNvSpPr txBox="1"/>
          <p:nvPr/>
        </p:nvSpPr>
        <p:spPr>
          <a:xfrm>
            <a:off x="324197" y="1446415"/>
            <a:ext cx="108730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　わかりやすいタイトル　担任の先生ができる。２ショート</a:t>
            </a:r>
            <a:r>
              <a:rPr kumimoji="1" lang="en-US" altLang="ja-JP" dirty="0"/>
              <a:t>×5</a:t>
            </a:r>
            <a:r>
              <a:rPr kumimoji="1" lang="ja-JP" altLang="en-US" dirty="0"/>
              <a:t>ステップス</a:t>
            </a:r>
            <a:r>
              <a:rPr kumimoji="1" lang="en-US" altLang="ja-JP" dirty="0"/>
              <a:t>×</a:t>
            </a:r>
            <a:r>
              <a:rPr lang="ja-JP" altLang="en-US" dirty="0"/>
              <a:t>２サイクル</a:t>
            </a:r>
            <a:endParaRPr lang="en-US" altLang="ja-JP" dirty="0"/>
          </a:p>
          <a:p>
            <a:r>
              <a:rPr kumimoji="1" lang="ja-JP" altLang="en-US" dirty="0"/>
              <a:t>２　音声から学ぶ子供への文字指導　　ペア・グループでする　　担任がする</a:t>
            </a:r>
            <a:endParaRPr kumimoji="1" lang="en-US" altLang="ja-JP" dirty="0"/>
          </a:p>
          <a:p>
            <a:r>
              <a:rPr lang="ja-JP" altLang="en-US" dirty="0"/>
              <a:t>３　エビデンスベースト　　エビデンス（先行研究　国内外）</a:t>
            </a:r>
            <a:endParaRPr lang="en-US" altLang="ja-JP" dirty="0"/>
          </a:p>
          <a:p>
            <a:r>
              <a:rPr lang="ja-JP" altLang="en-US" dirty="0"/>
              <a:t>４　データ（クラスが</a:t>
            </a:r>
            <a:r>
              <a:rPr lang="en-US" altLang="ja-JP" dirty="0"/>
              <a:t>2</a:t>
            </a:r>
            <a:r>
              <a:rPr lang="ja-JP" altLang="en-US" dirty="0"/>
              <a:t>つ程度　</a:t>
            </a:r>
            <a:r>
              <a:rPr lang="en-US" altLang="ja-JP" dirty="0"/>
              <a:t>N=80</a:t>
            </a:r>
            <a:r>
              <a:rPr lang="ja-JP" altLang="en-US" dirty="0"/>
              <a:t> </a:t>
            </a:r>
            <a:r>
              <a:rPr lang="en-US" altLang="ja-JP" dirty="0"/>
              <a:t>×3</a:t>
            </a:r>
            <a:r>
              <a:rPr lang="ja-JP" altLang="en-US" dirty="0"/>
              <a:t>か所）－</a:t>
            </a:r>
            <a:r>
              <a:rPr lang="en-US" altLang="ja-JP" dirty="0"/>
              <a:t>10</a:t>
            </a:r>
            <a:r>
              <a:rPr lang="ja-JP" altLang="en-US" dirty="0"/>
              <a:t>時間　と　</a:t>
            </a:r>
            <a:r>
              <a:rPr lang="en-US" altLang="ja-JP" dirty="0"/>
              <a:t>10</a:t>
            </a:r>
            <a:r>
              <a:rPr lang="ja-JP" altLang="en-US" dirty="0"/>
              <a:t>時間で　</a:t>
            </a:r>
            <a:r>
              <a:rPr lang="en-US" altLang="ja-JP" dirty="0"/>
              <a:t>Pre-Mid-Post</a:t>
            </a:r>
          </a:p>
          <a:p>
            <a:endParaRPr lang="en-US" altLang="ja-JP" dirty="0"/>
          </a:p>
          <a:p>
            <a:r>
              <a:rPr lang="ja-JP" altLang="en-US" dirty="0"/>
              <a:t>　　　＊</a:t>
            </a:r>
            <a:r>
              <a:rPr lang="en-US" altLang="ja-JP" dirty="0"/>
              <a:t>A</a:t>
            </a:r>
            <a:r>
              <a:rPr lang="ja-JP" altLang="en-US" dirty="0"/>
              <a:t>ー公立小（大阪）　＊－附属（　　）　＊－イギリス</a:t>
            </a:r>
            <a:r>
              <a:rPr lang="en-US" altLang="ja-JP" dirty="0"/>
              <a:t>7</a:t>
            </a:r>
            <a:r>
              <a:rPr lang="ja-JP" altLang="en-US" dirty="0"/>
              <a:t>歳　人数は</a:t>
            </a:r>
            <a:r>
              <a:rPr lang="en-US" altLang="ja-JP" dirty="0"/>
              <a:t>30</a:t>
            </a:r>
            <a:r>
              <a:rPr lang="ja-JP" altLang="en-US" dirty="0"/>
              <a:t>程度でも</a:t>
            </a:r>
            <a:r>
              <a:rPr lang="en-US" altLang="ja-JP" dirty="0"/>
              <a:t>OK</a:t>
            </a:r>
          </a:p>
          <a:p>
            <a:r>
              <a:rPr kumimoji="1" lang="ja-JP" altLang="en-US" dirty="0"/>
              <a:t>５　音声テスト（作成済みをそのままか、追加ーーできれば追加で、</a:t>
            </a:r>
            <a:r>
              <a:rPr kumimoji="1" lang="en-US" altLang="ja-JP" dirty="0"/>
              <a:t>2017</a:t>
            </a:r>
            <a:r>
              <a:rPr kumimoji="1" lang="ja-JP" altLang="en-US" dirty="0"/>
              <a:t>データがあるので）</a:t>
            </a:r>
            <a:endParaRPr kumimoji="1" lang="en-US" altLang="ja-JP" dirty="0"/>
          </a:p>
          <a:p>
            <a:r>
              <a:rPr lang="ja-JP" altLang="en-US" dirty="0"/>
              <a:t>６　アメリカーボストンの文字指導（柏木）　イギリスの文字から</a:t>
            </a:r>
            <a:r>
              <a:rPr lang="en-US" altLang="ja-JP" dirty="0"/>
              <a:t>Meaning</a:t>
            </a:r>
            <a:r>
              <a:rPr lang="ja-JP" altLang="en-US" dirty="0"/>
              <a:t> </a:t>
            </a:r>
            <a:r>
              <a:rPr lang="en-US" altLang="ja-JP" dirty="0"/>
              <a:t>Making</a:t>
            </a:r>
            <a:r>
              <a:rPr lang="ja-JP" altLang="en-US" dirty="0"/>
              <a:t>へ（柏木　山下）</a:t>
            </a:r>
            <a:endParaRPr lang="en-US" altLang="ja-JP" dirty="0"/>
          </a:p>
          <a:p>
            <a:r>
              <a:rPr kumimoji="1" lang="ja-JP" altLang="en-US" dirty="0"/>
              <a:t>　　アメリカー（　　　）　　フィランドの文字指導（</a:t>
            </a:r>
            <a:r>
              <a:rPr lang="ja-JP" altLang="en-US" dirty="0"/>
              <a:t>柏木</a:t>
            </a:r>
            <a:r>
              <a:rPr kumimoji="1" lang="ja-JP" altLang="en-US" dirty="0"/>
              <a:t>）　　</a:t>
            </a:r>
            <a:r>
              <a:rPr kumimoji="1" lang="en-US" altLang="ja-JP" dirty="0"/>
              <a:t>EFL(</a:t>
            </a:r>
            <a:r>
              <a:rPr kumimoji="1" lang="ja-JP" altLang="en-US" dirty="0"/>
              <a:t>イタリア・スペイン）</a:t>
            </a:r>
            <a:endParaRPr kumimoji="1" lang="en-US" altLang="ja-JP" dirty="0"/>
          </a:p>
          <a:p>
            <a:r>
              <a:rPr lang="ja-JP" altLang="en-US" dirty="0"/>
              <a:t>　　英語と母語との距離の「思い込み？？」　日本の児童の面白さ（強み）∔ローマ字基盤</a:t>
            </a:r>
            <a:endParaRPr lang="en-US" altLang="ja-JP" dirty="0"/>
          </a:p>
          <a:p>
            <a:r>
              <a:rPr kumimoji="1" lang="ja-JP" altLang="en-US" dirty="0"/>
              <a:t>　　文部科学省ー文字指導・・・現在と、未来への展望　　　★日本からエビデンスを出す</a:t>
            </a:r>
            <a:endParaRPr kumimoji="1" lang="en-US" altLang="ja-JP" dirty="0"/>
          </a:p>
          <a:p>
            <a:r>
              <a:rPr lang="ja-JP" altLang="en-US" dirty="0"/>
              <a:t>９　発表　</a:t>
            </a:r>
            <a:r>
              <a:rPr lang="en-US" altLang="ja-JP" dirty="0"/>
              <a:t>2020</a:t>
            </a:r>
            <a:r>
              <a:rPr lang="ja-JP" altLang="en-US" dirty="0"/>
              <a:t>と</a:t>
            </a:r>
            <a:r>
              <a:rPr lang="en-US" altLang="ja-JP" dirty="0"/>
              <a:t>2021</a:t>
            </a:r>
            <a:r>
              <a:rPr lang="ja-JP" altLang="en-US" dirty="0"/>
              <a:t>　</a:t>
            </a:r>
            <a:r>
              <a:rPr lang="en-US" altLang="ja-JP" dirty="0"/>
              <a:t>JES</a:t>
            </a:r>
            <a:r>
              <a:rPr lang="ja-JP" altLang="en-US" dirty="0"/>
              <a:t>　　　他に　</a:t>
            </a:r>
            <a:r>
              <a:rPr lang="en-US" altLang="ja-JP" dirty="0"/>
              <a:t>Asia</a:t>
            </a:r>
            <a:r>
              <a:rPr lang="ja-JP" altLang="en-US" dirty="0"/>
              <a:t> </a:t>
            </a:r>
            <a:r>
              <a:rPr lang="en-US" altLang="ja-JP" dirty="0"/>
              <a:t>TEFL</a:t>
            </a:r>
            <a:r>
              <a:rPr lang="ja-JP" altLang="en-US" dirty="0"/>
              <a:t>　　</a:t>
            </a:r>
            <a:r>
              <a:rPr lang="en-US" altLang="ja-JP" dirty="0" err="1"/>
              <a:t>EuroSLA</a:t>
            </a:r>
            <a:r>
              <a:rPr lang="ja-JP" altLang="en-US" dirty="0"/>
              <a:t>等　　その他</a:t>
            </a:r>
            <a:endParaRPr lang="en-US" altLang="ja-JP" dirty="0"/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　著書並行（交渉中）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3</a:t>
            </a:r>
            <a:r>
              <a:rPr lang="ja-JP" altLang="en-US" dirty="0"/>
              <a:t>名と学級担任</a:t>
            </a:r>
            <a:r>
              <a:rPr lang="en-US" altLang="ja-JP" dirty="0"/>
              <a:t>1</a:t>
            </a:r>
            <a:r>
              <a:rPr lang="ja-JP" altLang="en-US" dirty="0"/>
              <a:t>名　　人数を増やさない。（研究者の時間的制約ため）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68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DD26589-E71C-4D7B-8553-4CE73432A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85195"/>
              </p:ext>
            </p:extLst>
          </p:nvPr>
        </p:nvGraphicFramePr>
        <p:xfrm>
          <a:off x="49876" y="0"/>
          <a:ext cx="11538990" cy="67289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90109">
                  <a:extLst>
                    <a:ext uri="{9D8B030D-6E8A-4147-A177-3AD203B41FA5}">
                      <a16:colId xmlns:a16="http://schemas.microsoft.com/office/drawing/2014/main" val="3291994090"/>
                    </a:ext>
                  </a:extLst>
                </a:gridCol>
                <a:gridCol w="7548881">
                  <a:extLst>
                    <a:ext uri="{9D8B030D-6E8A-4147-A177-3AD203B41FA5}">
                      <a16:colId xmlns:a16="http://schemas.microsoft.com/office/drawing/2014/main" val="609414250"/>
                    </a:ext>
                  </a:extLst>
                </a:gridCol>
              </a:tblGrid>
              <a:tr h="7686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レディネス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（ここまでで、大文字カードで歌を歌う　カードを歌に合わせて並べる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小文字カードでフォニックスジングルを聞いて歌う　などの経験をしている。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Step1 </a:t>
                      </a:r>
                      <a:r>
                        <a:rPr kumimoji="1" lang="ja-JP" altLang="en-US" dirty="0"/>
                        <a:t>　耳からかたまりをつかむ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ライミングソング歌とおはじき</a:t>
                      </a:r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（耳と音と目の呼応）</a:t>
                      </a:r>
                      <a:r>
                        <a:rPr kumimoji="1" lang="en-US" altLang="ja-JP" dirty="0"/>
                        <a:t>-ice    -ox    -all   -</a:t>
                      </a:r>
                      <a:r>
                        <a:rPr kumimoji="1" lang="en-US" altLang="ja-JP" dirty="0" err="1"/>
                        <a:t>ake</a:t>
                      </a:r>
                      <a:r>
                        <a:rPr kumimoji="1" lang="en-US" altLang="ja-JP" dirty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346620"/>
                  </a:ext>
                </a:extLst>
              </a:tr>
              <a:tr h="43958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シラブル</a:t>
                      </a:r>
                      <a:r>
                        <a:rPr kumimoji="1" lang="en-US" altLang="ja-JP" dirty="0"/>
                        <a:t>6</a:t>
                      </a:r>
                      <a:r>
                        <a:rPr kumimoji="1" lang="ja-JP" altLang="en-US" dirty="0"/>
                        <a:t>種類パターン　　</a:t>
                      </a:r>
                      <a:r>
                        <a:rPr kumimoji="1" lang="ja-JP" altLang="en-US" sz="1800" dirty="0"/>
                        <a:t>〇</a:t>
                      </a:r>
                      <a:r>
                        <a:rPr kumimoji="1" lang="ja-JP" altLang="en-US" sz="1050" dirty="0"/>
                        <a:t>〇</a:t>
                      </a:r>
                      <a:r>
                        <a:rPr kumimoji="1" lang="ja-JP" altLang="en-US" sz="1800" dirty="0"/>
                        <a:t>　　　</a:t>
                      </a:r>
                      <a:r>
                        <a:rPr kumimoji="1" lang="ja-JP" altLang="en-US" sz="1050" dirty="0"/>
                        <a:t>〇</a:t>
                      </a:r>
                      <a:r>
                        <a:rPr kumimoji="1" lang="ja-JP" altLang="en-US" sz="1800" dirty="0"/>
                        <a:t>〇</a:t>
                      </a:r>
                      <a:r>
                        <a:rPr kumimoji="1" lang="ja-JP" altLang="en-US" sz="1050" dirty="0"/>
                        <a:t>〇</a:t>
                      </a:r>
                      <a:r>
                        <a:rPr kumimoji="1" lang="ja-JP" altLang="en-US" sz="1800" dirty="0"/>
                        <a:t>　　   </a:t>
                      </a:r>
                      <a:r>
                        <a:rPr kumimoji="1" lang="en-US" altLang="ja-JP" sz="1800" dirty="0"/>
                        <a:t>Kiwi   </a:t>
                      </a:r>
                      <a:r>
                        <a:rPr kumimoji="1" lang="ja-JP" altLang="en-US" sz="1800" dirty="0"/>
                        <a:t>　　</a:t>
                      </a:r>
                      <a:r>
                        <a:rPr kumimoji="1" lang="en-US" altLang="ja-JP" sz="1800" dirty="0"/>
                        <a:t>strawberry </a:t>
                      </a:r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824000"/>
                  </a:ext>
                </a:extLst>
              </a:tr>
              <a:tr h="64309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Step2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 err="1"/>
                        <a:t>abcd</a:t>
                      </a:r>
                      <a:r>
                        <a:rPr kumimoji="1" lang="ja-JP" altLang="en-US" dirty="0"/>
                        <a:t>の音と小文字一致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小文字で</a:t>
                      </a:r>
                      <a:r>
                        <a:rPr kumimoji="1" lang="en-US" altLang="ja-JP" dirty="0" err="1"/>
                        <a:t>abcd</a:t>
                      </a:r>
                      <a:r>
                        <a:rPr kumimoji="1" lang="ja-JP" altLang="en-US" dirty="0"/>
                        <a:t>ラップを歌う　　小文字で</a:t>
                      </a:r>
                      <a:r>
                        <a:rPr kumimoji="1" lang="en-US" altLang="ja-JP" dirty="0"/>
                        <a:t>hands up</a:t>
                      </a:r>
                      <a:r>
                        <a:rPr kumimoji="1" lang="ja-JP" altLang="en-US" dirty="0"/>
                        <a:t> ゲーム　　</a:t>
                      </a:r>
                      <a:r>
                        <a:rPr kumimoji="1" lang="en-US" altLang="ja-JP" dirty="0"/>
                        <a:t>a   d   f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179995"/>
                  </a:ext>
                </a:extLst>
              </a:tr>
              <a:tr h="52912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小文字で</a:t>
                      </a:r>
                      <a:r>
                        <a:rPr kumimoji="1" lang="en-US" altLang="ja-JP" dirty="0" err="1"/>
                        <a:t>abcd</a:t>
                      </a:r>
                      <a:r>
                        <a:rPr kumimoji="1" lang="ja-JP" altLang="en-US" dirty="0"/>
                        <a:t>ラップを歌う　　小文字で</a:t>
                      </a:r>
                      <a:r>
                        <a:rPr kumimoji="1" lang="en-US" altLang="ja-JP" dirty="0"/>
                        <a:t>hands up</a:t>
                      </a:r>
                      <a:r>
                        <a:rPr kumimoji="1" lang="ja-JP" altLang="en-US" dirty="0"/>
                        <a:t> ゲーム　　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文字足し算　　　</a:t>
                      </a:r>
                      <a:r>
                        <a:rPr kumimoji="1" lang="en-US" altLang="ja-JP" dirty="0" err="1"/>
                        <a:t>f+o</a:t>
                      </a:r>
                      <a:r>
                        <a:rPr kumimoji="1" lang="ja-JP" altLang="en-US" dirty="0"/>
                        <a:t>∔</a:t>
                      </a:r>
                      <a:r>
                        <a:rPr kumimoji="1" lang="en-US" altLang="ja-JP" dirty="0"/>
                        <a:t>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057038"/>
                  </a:ext>
                </a:extLst>
              </a:tr>
              <a:tr h="553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Step3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en-US" altLang="ja-JP" baseline="30000" dirty="0"/>
                        <a:t>st</a:t>
                      </a:r>
                      <a:r>
                        <a:rPr kumimoji="1" lang="ja-JP" altLang="en-US" dirty="0"/>
                        <a:t>　セグメンディング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小文字三つで　フロント　アップ　ゲーム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764"/>
                  </a:ext>
                </a:extLst>
              </a:tr>
              <a:tr h="5454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</a:t>
                      </a:r>
                      <a:r>
                        <a:rPr kumimoji="1" lang="ja-JP" altLang="en-US" dirty="0"/>
                        <a:t>∔</a:t>
                      </a:r>
                      <a:r>
                        <a:rPr kumimoji="1" lang="en-US" altLang="ja-JP" dirty="0"/>
                        <a:t>ox   f  ox          h</a:t>
                      </a:r>
                      <a:r>
                        <a:rPr kumimoji="1" lang="ja-JP" altLang="en-US" dirty="0"/>
                        <a:t>＋</a:t>
                      </a:r>
                      <a:r>
                        <a:rPr kumimoji="1" lang="en-US" altLang="ja-JP" dirty="0"/>
                        <a:t>at</a:t>
                      </a:r>
                      <a:r>
                        <a:rPr kumimoji="1" lang="ja-JP" altLang="en-US" dirty="0"/>
                        <a:t>　　</a:t>
                      </a:r>
                      <a:r>
                        <a:rPr kumimoji="1" lang="en-US" altLang="ja-JP" dirty="0"/>
                        <a:t>hat</a:t>
                      </a:r>
                      <a:r>
                        <a:rPr kumimoji="1" lang="ja-JP" altLang="en-US" dirty="0"/>
                        <a:t>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54123"/>
                  </a:ext>
                </a:extLst>
              </a:tr>
              <a:tr h="561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Step4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en-US" altLang="ja-JP" baseline="30000" dirty="0"/>
                        <a:t>st</a:t>
                      </a:r>
                      <a:r>
                        <a:rPr kumimoji="1" lang="ja-JP" altLang="en-US" dirty="0"/>
                        <a:t>　ブレンディング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16</a:t>
                      </a:r>
                      <a:r>
                        <a:rPr kumimoji="1" lang="ja-JP" altLang="en-US" dirty="0"/>
                        <a:t>カルタ（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文字）で遊ぼう      先頭音（</a:t>
                      </a:r>
                      <a:r>
                        <a:rPr kumimoji="1" lang="en-US" altLang="ja-JP" dirty="0"/>
                        <a:t>Alliteration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rhyming 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例　</a:t>
                      </a:r>
                      <a:r>
                        <a:rPr kumimoji="1" lang="en-US" altLang="ja-JP" dirty="0"/>
                        <a:t>box  </a:t>
                      </a:r>
                      <a:r>
                        <a:rPr kumimoji="1" lang="ja-JP" altLang="en-US" dirty="0"/>
                        <a:t>の場合は　</a:t>
                      </a:r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＋</a:t>
                      </a:r>
                      <a:r>
                        <a:rPr kumimoji="1" lang="en-US" altLang="ja-JP" dirty="0"/>
                        <a:t>ox   </a:t>
                      </a:r>
                      <a:r>
                        <a:rPr kumimoji="1" lang="ja-JP" altLang="en-US" dirty="0"/>
                        <a:t>先頭音だけ　　語尾だけ　で単語が分かる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690087"/>
                  </a:ext>
                </a:extLst>
              </a:tr>
              <a:tr h="4721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Step1</a:t>
                      </a:r>
                      <a:r>
                        <a:rPr kumimoji="1" lang="ja-JP" altLang="en-US" dirty="0"/>
                        <a:t>～</a:t>
                      </a: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をいかして、　</a:t>
                      </a:r>
                      <a:r>
                        <a:rPr kumimoji="1" lang="en-US" altLang="ja-JP" dirty="0"/>
                        <a:t>First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decoding book</a:t>
                      </a:r>
                      <a:r>
                        <a:rPr kumimoji="1" lang="ja-JP" altLang="en-US" dirty="0"/>
                        <a:t>を読み聞かせ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665577"/>
                  </a:ext>
                </a:extLst>
              </a:tr>
              <a:tr h="471818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</a:t>
                      </a:r>
                      <a:r>
                        <a:rPr kumimoji="1" lang="ja-JP" altLang="en-US" dirty="0"/>
                        <a:t>５　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en-US" altLang="ja-JP" baseline="30000" dirty="0"/>
                        <a:t>st</a:t>
                      </a:r>
                      <a:r>
                        <a:rPr kumimoji="1" lang="ja-JP" altLang="en-US" dirty="0"/>
                        <a:t>　デコーディング＋意味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１６カルタ（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文字）の真ん中の音、５つの母音の歌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26191"/>
                  </a:ext>
                </a:extLst>
              </a:tr>
              <a:tr h="76868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はじめてのデコーディング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冊の本（ストーリー）を読む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二つで１つの音、</a:t>
                      </a:r>
                      <a:r>
                        <a:rPr kumimoji="1" lang="en-US" altLang="ja-JP" dirty="0" err="1"/>
                        <a:t>TicTacToe</a:t>
                      </a:r>
                      <a:r>
                        <a:rPr kumimoji="1" lang="ja-JP" altLang="en-US" dirty="0"/>
                        <a:t>ゲーム　　　　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sh</a:t>
                      </a:r>
                      <a:r>
                        <a:rPr kumimoji="1" lang="en-US" altLang="ja-JP" dirty="0"/>
                        <a:t>eep    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sh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ampoo</a:t>
                      </a:r>
                    </a:p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en-US" altLang="ja-JP" dirty="0" err="1"/>
                        <a:t>sh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 err="1"/>
                        <a:t>ch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 err="1"/>
                        <a:t>ee</a:t>
                      </a:r>
                      <a:r>
                        <a:rPr kumimoji="1" lang="en-US" altLang="ja-JP" dirty="0"/>
                        <a:t>   </a:t>
                      </a:r>
                      <a:r>
                        <a:rPr kumimoji="1" lang="en-US" altLang="ja-JP" dirty="0" err="1"/>
                        <a:t>oo</a:t>
                      </a:r>
                      <a:r>
                        <a:rPr kumimoji="1" lang="en-US" altLang="ja-JP" dirty="0"/>
                        <a:t>   ai   </a:t>
                      </a:r>
                      <a:r>
                        <a:rPr kumimoji="1" lang="en-US" altLang="ja-JP" dirty="0" err="1"/>
                        <a:t>ui</a:t>
                      </a:r>
                      <a:r>
                        <a:rPr kumimoji="1" lang="en-US" altLang="ja-JP" dirty="0"/>
                        <a:t>  8</a:t>
                      </a:r>
                      <a:r>
                        <a:rPr kumimoji="1" lang="ja-JP" altLang="en-US" dirty="0"/>
                        <a:t>種類まで）　　</a:t>
                      </a:r>
                      <a:r>
                        <a:rPr kumimoji="1" lang="en-US" altLang="ja-JP" dirty="0"/>
                        <a:t>Second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decoding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61356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4E76E0-F872-41B2-8AD6-FAB040B6F7EE}"/>
              </a:ext>
            </a:extLst>
          </p:cNvPr>
          <p:cNvSpPr txBox="1"/>
          <p:nvPr/>
        </p:nvSpPr>
        <p:spPr>
          <a:xfrm>
            <a:off x="-1" y="365761"/>
            <a:ext cx="401504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音声から文字へ　</a:t>
            </a:r>
            <a:r>
              <a:rPr lang="en-US" altLang="ja-JP" dirty="0"/>
              <a:t>20</a:t>
            </a:r>
            <a:r>
              <a:rPr lang="ja-JP" altLang="en-US" dirty="0"/>
              <a:t>分</a:t>
            </a:r>
            <a:r>
              <a:rPr lang="en-US" altLang="ja-JP" dirty="0"/>
              <a:t>×</a:t>
            </a:r>
            <a:r>
              <a:rPr lang="ja-JP" altLang="en-US" dirty="0"/>
              <a:t>２</a:t>
            </a:r>
            <a:r>
              <a:rPr lang="en-US" altLang="ja-JP" dirty="0"/>
              <a:t>×5steps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557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3598AE70-8360-4ECD-8262-C2B3B2AA03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85277"/>
              </p:ext>
            </p:extLst>
          </p:nvPr>
        </p:nvGraphicFramePr>
        <p:xfrm>
          <a:off x="141317" y="48302"/>
          <a:ext cx="11596254" cy="70745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16283">
                  <a:extLst>
                    <a:ext uri="{9D8B030D-6E8A-4147-A177-3AD203B41FA5}">
                      <a16:colId xmlns:a16="http://schemas.microsoft.com/office/drawing/2014/main" val="208451816"/>
                    </a:ext>
                  </a:extLst>
                </a:gridCol>
                <a:gridCol w="8079971">
                  <a:extLst>
                    <a:ext uri="{9D8B030D-6E8A-4147-A177-3AD203B41FA5}">
                      <a16:colId xmlns:a16="http://schemas.microsoft.com/office/drawing/2014/main" val="3622116655"/>
                    </a:ext>
                  </a:extLst>
                </a:gridCol>
              </a:tblGrid>
              <a:tr h="6099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レディネス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ここまでに、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年生のローマ字を習熟している</a:t>
                      </a:r>
                      <a:endParaRPr kumimoji="1" lang="en-US" altLang="ja-JP" dirty="0"/>
                    </a:p>
                    <a:p>
                      <a:r>
                        <a:rPr kumimoji="1" lang="en-US" altLang="ja-JP" dirty="0"/>
                        <a:t>50</a:t>
                      </a:r>
                      <a:r>
                        <a:rPr kumimoji="1" lang="ja-JP" altLang="en-US" dirty="0"/>
                        <a:t>音の仕組みがわかり、　「す」なら</a:t>
                      </a:r>
                      <a:r>
                        <a:rPr kumimoji="1" lang="en-US" altLang="ja-JP" dirty="0"/>
                        <a:t>SU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 err="1"/>
                        <a:t>su</a:t>
                      </a:r>
                      <a:r>
                        <a:rPr kumimoji="1" lang="ja-JP" altLang="en-US" dirty="0"/>
                        <a:t>　　と組合すことができる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813685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Step1</a:t>
                      </a:r>
                      <a:r>
                        <a:rPr kumimoji="1" lang="ja-JP" altLang="en-US" dirty="0"/>
                        <a:t>　大文字の形認識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身の回りにある英語の大文字探し　デジカメ大作戦　　ハンドライティングゲーム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650911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ABC</a:t>
                      </a:r>
                      <a:r>
                        <a:rPr kumimoji="1" lang="ja-JP" altLang="en-US" dirty="0"/>
                        <a:t>ソング替え歌をつかいって、</a:t>
                      </a:r>
                      <a:r>
                        <a:rPr kumimoji="1" lang="en-US" altLang="ja-JP" dirty="0"/>
                        <a:t>A~Z</a:t>
                      </a:r>
                      <a:r>
                        <a:rPr kumimoji="1" lang="ja-JP" altLang="en-US" dirty="0"/>
                        <a:t>の順番ならべ　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つ程度の単語を４線に写し書きをする。　</a:t>
                      </a:r>
                      <a:r>
                        <a:rPr kumimoji="1" lang="en-US" altLang="ja-JP" dirty="0"/>
                        <a:t>CD</a:t>
                      </a:r>
                      <a:r>
                        <a:rPr kumimoji="1" lang="ja-JP" altLang="en-US" dirty="0"/>
                        <a:t>　　</a:t>
                      </a:r>
                      <a:r>
                        <a:rPr kumimoji="1" lang="en-US" altLang="ja-JP" dirty="0"/>
                        <a:t>DVD</a:t>
                      </a:r>
                      <a:r>
                        <a:rPr kumimoji="1" lang="ja-JP" altLang="en-US" dirty="0"/>
                        <a:t>　　大文字であらわすもの　単語内の文字と文字は詰めて書く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01510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Step2</a:t>
                      </a:r>
                      <a:r>
                        <a:rPr kumimoji="1" lang="ja-JP" altLang="en-US" dirty="0"/>
                        <a:t>　大文字の形しくみ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左右対称と　そうでないものがある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201517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自分の名前名刺カードをつくろう　全て大文字で書く場合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207872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617459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946945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160843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489900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Step5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575499"/>
                  </a:ext>
                </a:extLst>
              </a:tr>
              <a:tr h="60999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3301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DA910C-40C3-4726-9CCF-503CCF093E29}"/>
              </a:ext>
            </a:extLst>
          </p:cNvPr>
          <p:cNvSpPr txBox="1"/>
          <p:nvPr/>
        </p:nvSpPr>
        <p:spPr>
          <a:xfrm>
            <a:off x="1105593" y="48302"/>
            <a:ext cx="35282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文字を書く→文へ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en-US" altLang="ja-JP" dirty="0"/>
              <a:t>20</a:t>
            </a:r>
            <a:r>
              <a:rPr lang="ja-JP" altLang="en-US" dirty="0"/>
              <a:t>分</a:t>
            </a:r>
            <a:r>
              <a:rPr lang="en-US" altLang="ja-JP" dirty="0"/>
              <a:t>×</a:t>
            </a:r>
            <a:r>
              <a:rPr lang="ja-JP" altLang="en-US" dirty="0"/>
              <a:t>２</a:t>
            </a:r>
            <a:r>
              <a:rPr lang="en-US" altLang="ja-JP" dirty="0"/>
              <a:t>×</a:t>
            </a:r>
            <a:r>
              <a:rPr lang="ja-JP" altLang="en-US" dirty="0"/>
              <a:t>５</a:t>
            </a:r>
            <a:r>
              <a:rPr lang="en-US" altLang="ja-JP" dirty="0"/>
              <a:t>steps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597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191</Words>
  <Application>Microsoft Office PowerPoint</Application>
  <PresentationFormat>ワイド画面</PresentationFormat>
  <Paragraphs>55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JES文字研ー５ステップス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JES文字研ー５ステップス</dc:title>
  <dc:creator>賀津子 柏木</dc:creator>
  <cp:lastModifiedBy>賀津子 柏木</cp:lastModifiedBy>
  <cp:revision>11</cp:revision>
  <dcterms:created xsi:type="dcterms:W3CDTF">2019-07-19T01:17:43Z</dcterms:created>
  <dcterms:modified xsi:type="dcterms:W3CDTF">2019-07-19T02:18:03Z</dcterms:modified>
</cp:coreProperties>
</file>